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6"/>
  </p:notesMasterIdLst>
  <p:handoutMasterIdLst>
    <p:handoutMasterId r:id="rId17"/>
  </p:handoutMasterIdLst>
  <p:sldIdLst>
    <p:sldId id="261" r:id="rId3"/>
    <p:sldId id="257" r:id="rId4"/>
    <p:sldId id="264" r:id="rId5"/>
    <p:sldId id="265" r:id="rId6"/>
    <p:sldId id="266" r:id="rId7"/>
    <p:sldId id="267" r:id="rId8"/>
    <p:sldId id="262" r:id="rId9"/>
    <p:sldId id="270" r:id="rId10"/>
    <p:sldId id="271" r:id="rId11"/>
    <p:sldId id="272" r:id="rId12"/>
    <p:sldId id="263" r:id="rId13"/>
    <p:sldId id="269"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1B9A"/>
    <a:srgbClr val="080F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4969" autoAdjust="0"/>
  </p:normalViewPr>
  <p:slideViewPr>
    <p:cSldViewPr snapToGrid="0">
      <p:cViewPr varScale="1">
        <p:scale>
          <a:sx n="85" d="100"/>
          <a:sy n="85" d="100"/>
        </p:scale>
        <p:origin x="-514" y="-72"/>
      </p:cViewPr>
      <p:guideLst>
        <p:guide pos="3840"/>
        <p:guide orient="horz" pos="2160"/>
      </p:guideLst>
    </p:cSldViewPr>
  </p:slideViewPr>
  <p:notesTextViewPr>
    <p:cViewPr>
      <p:scale>
        <a:sx n="3" d="2"/>
        <a:sy n="3" d="2"/>
      </p:scale>
      <p:origin x="0" y="0"/>
    </p:cViewPr>
  </p:notesTextViewPr>
  <p:sorterViewPr>
    <p:cViewPr varScale="1">
      <p:scale>
        <a:sx n="100" d="100"/>
        <a:sy n="100" d="100"/>
      </p:scale>
      <p:origin x="0" y="-1272"/>
    </p:cViewPr>
  </p:sorterViewPr>
  <p:notesViewPr>
    <p:cSldViewPr snapToGrid="0">
      <p:cViewPr varScale="1">
        <p:scale>
          <a:sx n="82" d="100"/>
          <a:sy n="82" d="100"/>
        </p:scale>
        <p:origin x="3852"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41DB8-B66F-4DC8-A96E-33677E0F90FF}" type="datetimeFigureOut">
              <a:rPr lang="en-US" smtClean="0"/>
              <a:t>11/1/25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04A0D4-B89B-4ADD-AF9E-38636B40EE4E}" type="slidenum">
              <a:rPr lang="en-US" smtClean="0"/>
              <a:t>‹#›</a:t>
            </a:fld>
            <a:endParaRPr lang="en-US"/>
          </a:p>
        </p:txBody>
      </p:sp>
    </p:spTree>
    <p:extLst>
      <p:ext uri="{BB962C8B-B14F-4D97-AF65-F5344CB8AC3E}">
        <p14:creationId xmlns:p14="http://schemas.microsoft.com/office/powerpoint/2010/main" val="4247389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49C4A-65AC-492D-9701-81B46C3AD0E4}" type="datetimeFigureOut">
              <a:rPr lang="en-US" smtClean="0"/>
              <a:t>11/1/25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869989-EB00-4EE7-BCB5-25BDC5BB29F8}" type="slidenum">
              <a:rPr lang="en-US" smtClean="0"/>
              <a:t>‹#›</a:t>
            </a:fld>
            <a:endParaRPr lang="en-US"/>
          </a:p>
        </p:txBody>
      </p:sp>
    </p:spTree>
    <p:extLst>
      <p:ext uri="{BB962C8B-B14F-4D97-AF65-F5344CB8AC3E}">
        <p14:creationId xmlns:p14="http://schemas.microsoft.com/office/powerpoint/2010/main" val="2193636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869989-EB00-4EE7-BCB5-25BDC5BB29F8}" type="slidenum">
              <a:rPr lang="en-US" smtClean="0"/>
              <a:t>2</a:t>
            </a:fld>
            <a:endParaRPr lang="en-US"/>
          </a:p>
        </p:txBody>
      </p:sp>
    </p:spTree>
    <p:extLst>
      <p:ext uri="{BB962C8B-B14F-4D97-AF65-F5344CB8AC3E}">
        <p14:creationId xmlns:p14="http://schemas.microsoft.com/office/powerpoint/2010/main" val="1980303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3</a:t>
            </a:fld>
            <a:endParaRPr lang="en-US"/>
          </a:p>
        </p:txBody>
      </p:sp>
    </p:spTree>
    <p:extLst>
      <p:ext uri="{BB962C8B-B14F-4D97-AF65-F5344CB8AC3E}">
        <p14:creationId xmlns:p14="http://schemas.microsoft.com/office/powerpoint/2010/main" val="3877816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869989-EB00-4EE7-BCB5-25BDC5BB29F8}" type="slidenum">
              <a:rPr lang="en-US" smtClean="0"/>
              <a:t>4</a:t>
            </a:fld>
            <a:endParaRPr lang="en-US"/>
          </a:p>
        </p:txBody>
      </p:sp>
    </p:spTree>
    <p:extLst>
      <p:ext uri="{BB962C8B-B14F-4D97-AF65-F5344CB8AC3E}">
        <p14:creationId xmlns:p14="http://schemas.microsoft.com/office/powerpoint/2010/main" val="368046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5</a:t>
            </a:fld>
            <a:endParaRPr lang="en-US"/>
          </a:p>
        </p:txBody>
      </p:sp>
    </p:spTree>
    <p:extLst>
      <p:ext uri="{BB962C8B-B14F-4D97-AF65-F5344CB8AC3E}">
        <p14:creationId xmlns:p14="http://schemas.microsoft.com/office/powerpoint/2010/main" val="950362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869989-EB00-4EE7-BCB5-25BDC5BB29F8}" type="slidenum">
              <a:rPr lang="en-US" smtClean="0"/>
              <a:t>6</a:t>
            </a:fld>
            <a:endParaRPr lang="en-US"/>
          </a:p>
        </p:txBody>
      </p:sp>
    </p:spTree>
    <p:extLst>
      <p:ext uri="{BB962C8B-B14F-4D97-AF65-F5344CB8AC3E}">
        <p14:creationId xmlns:p14="http://schemas.microsoft.com/office/powerpoint/2010/main" val="3946932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sz="1200" b="0" i="0" u="none" strike="noStrike" kern="1200" baseline="0" dirty="0">
                <a:solidFill>
                  <a:schemeClr val="tx1"/>
                </a:solidFill>
                <a:latin typeface="+mn-lt"/>
                <a:ea typeface="+mn-ea"/>
                <a:cs typeface="+mn-cs"/>
              </a:rPr>
              <a:t>Variability in work processes increases the probability of breakdowns (any deviation from an expected outcome), errors and negative iteration which leads to schedule and cost overruns. Standardizing work methods reduces the probability of breakdowns, thereby improving work flow, providing a basis for learning from what breakdowns do occur, and providing a basis for experimentation with alternative work method designs” (Feng &amp; Ballard, 2008, p. 1).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main goals of production are to (1) produce products, (2) reduce costs, time, and materials for the production system, and (3) deliver customer needs based on quality, reliability and flexibility” (Feng &amp; Ballard, 2008, p. 2). </a:t>
            </a:r>
          </a:p>
          <a:p>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“Standardized work is not to make all tasks highly repetitive; the intent is to define the best methods and to reduce variation in the work method as much as possible (liker and Meier 2007)” (as cited in Feng &amp; Ballard, 2008, p. 5). </a:t>
            </a:r>
          </a:p>
          <a:p>
            <a:endParaRPr 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7</a:t>
            </a:fld>
            <a:endParaRPr lang="en-US"/>
          </a:p>
        </p:txBody>
      </p:sp>
    </p:spTree>
    <p:extLst>
      <p:ext uri="{BB962C8B-B14F-4D97-AF65-F5344CB8AC3E}">
        <p14:creationId xmlns:p14="http://schemas.microsoft.com/office/powerpoint/2010/main" val="165132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sz="1200" b="0" i="0" u="none" strike="noStrike" kern="1200" baseline="0" dirty="0">
                <a:solidFill>
                  <a:schemeClr val="tx1"/>
                </a:solidFill>
                <a:latin typeface="+mn-lt"/>
                <a:ea typeface="+mn-ea"/>
                <a:cs typeface="+mn-cs"/>
              </a:rPr>
              <a:t>Variability in work processes increases the probability of breakdowns (any deviation from an expected outcome), errors and negative iteration which leads to schedule and cost overruns. Standardizing work methods reduces the probability of breakdowns, thereby improving work flow, providing a basis for learning from what breakdowns do occur, and providing a basis for experimentation with alternative work method designs” (Feng &amp; Ballard, 2008, p. 1).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main goals of production are to (1) produce products, (2) reduce costs, time, and materials for the production system, and (3) deliver customer needs based on quality, reliability and flexibility” (Feng &amp; Ballard, 2008, p. 2). </a:t>
            </a:r>
          </a:p>
          <a:p>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“Standardized work is not to make all tasks highly repetitive; the intent is to define the best methods and to reduce variation in the work method as much as possible (liker and Meier 2007)” (as cited in Feng &amp; Ballard, 2008, p. 5). </a:t>
            </a:r>
          </a:p>
          <a:p>
            <a:endParaRPr 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8</a:t>
            </a:fld>
            <a:endParaRPr lang="en-US"/>
          </a:p>
        </p:txBody>
      </p:sp>
    </p:spTree>
    <p:extLst>
      <p:ext uri="{BB962C8B-B14F-4D97-AF65-F5344CB8AC3E}">
        <p14:creationId xmlns:p14="http://schemas.microsoft.com/office/powerpoint/2010/main" val="165132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sz="1200" b="0" i="0" u="none" strike="noStrike" kern="1200" baseline="0" dirty="0">
                <a:solidFill>
                  <a:schemeClr val="tx1"/>
                </a:solidFill>
                <a:latin typeface="+mn-lt"/>
                <a:ea typeface="+mn-ea"/>
                <a:cs typeface="+mn-cs"/>
              </a:rPr>
              <a:t>Variability in work processes increases the probability of breakdowns (any deviation from an expected outcome), errors and negative iteration which leads to schedule and cost overruns. Standardizing work methods reduces the probability of breakdowns, thereby improving work flow, providing a basis for learning from what breakdowns do occur, and providing a basis for experimentation with alternative work method designs” (Feng &amp; Ballard, 2008, p. 1).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main goals of production are to (1) produce products, (2) reduce costs, time, and materials for the production system, and (3) deliver customer needs based on quality, reliability and flexibility” (Feng &amp; Ballard, 2008, p. 2). </a:t>
            </a:r>
          </a:p>
          <a:p>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“Standardized work is not to make all tasks highly repetitive; the intent is to define the best methods and to reduce variation in the work method as much as possible (liker and Meier 2007)” (as cited in Feng &amp; Ballard, 2008, p. 5). </a:t>
            </a:r>
          </a:p>
          <a:p>
            <a:endParaRPr 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9</a:t>
            </a:fld>
            <a:endParaRPr lang="en-US"/>
          </a:p>
        </p:txBody>
      </p:sp>
    </p:spTree>
    <p:extLst>
      <p:ext uri="{BB962C8B-B14F-4D97-AF65-F5344CB8AC3E}">
        <p14:creationId xmlns:p14="http://schemas.microsoft.com/office/powerpoint/2010/main" val="165132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sz="1200" b="0" i="0" u="none" strike="noStrike" kern="1200" baseline="0" dirty="0">
                <a:solidFill>
                  <a:schemeClr val="tx1"/>
                </a:solidFill>
                <a:latin typeface="+mn-lt"/>
                <a:ea typeface="+mn-ea"/>
                <a:cs typeface="+mn-cs"/>
              </a:rPr>
              <a:t>Variability in work processes increases the probability of breakdowns (any deviation from an expected outcome), errors and negative iteration which leads to schedule and cost overruns. Standardizing work methods reduces the probability of breakdowns, thereby improving work flow, providing a basis for learning from what breakdowns do occur, and providing a basis for experimentation with alternative work method designs” (Feng &amp; Ballard, 2008, p. 1).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main goals of production are to (1) produce products, (2) reduce costs, time, and materials for the production system, and (3) deliver customer needs based on quality, reliability and flexibility” (Feng &amp; Ballard, 2008, p. 2). </a:t>
            </a:r>
          </a:p>
          <a:p>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“Standardized work is not to make all tasks highly repetitive; the intent is to define the best methods and to reduce variation in the work method as much as possible (liker and Meier 2007)” (as cited in Feng &amp; Ballard, 2008, p. 5). </a:t>
            </a:r>
          </a:p>
          <a:p>
            <a:endParaRPr 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10</a:t>
            </a:fld>
            <a:endParaRPr lang="en-US"/>
          </a:p>
        </p:txBody>
      </p:sp>
    </p:spTree>
    <p:extLst>
      <p:ext uri="{BB962C8B-B14F-4D97-AF65-F5344CB8AC3E}">
        <p14:creationId xmlns:p14="http://schemas.microsoft.com/office/powerpoint/2010/main" val="1651324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BMGI: “An 'A3' is a report on an 11 x 17 piece of paper, whose name is derived from the European standard paper size by the same name. The report content typically follows the PDCA (Plan-Do-Check-Act) cycle, and is used to standardize and simplify status updates, proposals, and other methods of communication.”</a:t>
            </a:r>
            <a:r>
              <a:rPr lang="en-US" baseline="0" dirty="0"/>
              <a:t> (BMGI, 2016). http://www.bmgi.org/glossary/a3 </a:t>
            </a:r>
            <a:endParaRPr 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11</a:t>
            </a:fld>
            <a:endParaRPr lang="en-US"/>
          </a:p>
        </p:txBody>
      </p:sp>
    </p:spTree>
    <p:extLst>
      <p:ext uri="{BB962C8B-B14F-4D97-AF65-F5344CB8AC3E}">
        <p14:creationId xmlns:p14="http://schemas.microsoft.com/office/powerpoint/2010/main" val="3766600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sz="1200" b="0" i="0" u="none" strike="noStrike" kern="1200" baseline="0" dirty="0">
                <a:solidFill>
                  <a:schemeClr val="tx1"/>
                </a:solidFill>
                <a:latin typeface="+mn-lt"/>
                <a:ea typeface="+mn-ea"/>
                <a:cs typeface="+mn-cs"/>
              </a:rPr>
              <a:t>Variability in work processes increases the probability of breakdowns (any deviation from an expected outcome), errors and negative iteration which leads to schedule and cost overruns. Standardizing work methods reduces the probability of breakdowns, thereby improving work flow, providing a basis for learning from what breakdowns do occur, and providing a basis for experimentation with alternative work method designs” (Feng &amp; Ballard, 2008, p. 1).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main goals of production are to (1) produce products, (2) reduce costs, time, and materials for the production system, and (3) deliver customer needs based on quality, reliability and flexibility” (Feng &amp; Ballard, 2008, p. 2). </a:t>
            </a:r>
          </a:p>
          <a:p>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“Standardized work is not to make all tasks highly repetitive; the intent is to define the best methods and to reduce variation in the work method as much as possible (liker and Meier 2007)” (as cited in Feng &amp; Ballard, 2008, p. 5). </a:t>
            </a:r>
          </a:p>
          <a:p>
            <a:endParaRPr 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t>12</a:t>
            </a:fld>
            <a:endParaRPr lang="en-US"/>
          </a:p>
        </p:txBody>
      </p:sp>
    </p:spTree>
    <p:extLst>
      <p:ext uri="{BB962C8B-B14F-4D97-AF65-F5344CB8AC3E}">
        <p14:creationId xmlns:p14="http://schemas.microsoft.com/office/powerpoint/2010/main" val="165132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userDrawn="1"/>
        </p:nvGrpSpPr>
        <p:grpSpPr bwMode="hidden">
          <a:xfrm>
            <a:off x="-1" y="0"/>
            <a:ext cx="12192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1293845" y="1909346"/>
            <a:ext cx="9604310" cy="3383280"/>
          </a:xfrm>
        </p:spPr>
        <p:txBody>
          <a:bodyPr anchor="b">
            <a:normAutofit/>
          </a:bodyPr>
          <a:lstStyle>
            <a:lvl1pPr algn="l">
              <a:lnSpc>
                <a:spcPct val="76000"/>
              </a:lnSpc>
              <a:defRPr sz="8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93845" y="5432564"/>
            <a:ext cx="9604310" cy="457200"/>
          </a:xfrm>
        </p:spPr>
        <p:txBody>
          <a:bodyPr>
            <a:normAutofit/>
          </a:bodyPr>
          <a:lstStyle>
            <a:lvl1pPr marL="0" indent="0" algn="l">
              <a:spcBef>
                <a:spcPts val="0"/>
              </a:spcBef>
              <a:buNone/>
              <a:defRPr sz="2000" b="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58" name="Straight Connector 57"/>
          <p:cNvCxnSpPr/>
          <p:nvPr userDrawn="1"/>
        </p:nvCxnSpPr>
        <p:spPr>
          <a:xfrm>
            <a:off x="1295400" y="5294175"/>
            <a:ext cx="96012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374B5B-21A0-4192-BF4C-38187F1A68D8}" type="datetime1">
              <a:rPr lang="en-US" smtClean="0"/>
              <a:t>11/1/25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userDrawn="1"/>
        </p:nvGrpSpPr>
        <p:grpSpPr bwMode="hidden">
          <a:xfrm>
            <a:off x="-1" y="0"/>
            <a:ext cx="12192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1295400" y="2541573"/>
            <a:ext cx="9601200" cy="2743200"/>
          </a:xfrm>
        </p:spPr>
        <p:txBody>
          <a:bodyPr anchor="b">
            <a:normAutofit/>
          </a:bodyPr>
          <a:lstStyle>
            <a:lvl1pPr>
              <a:lnSpc>
                <a:spcPct val="85000"/>
              </a:lnSpc>
              <a:defRPr sz="60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295400" y="5431536"/>
            <a:ext cx="96012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cxnSp>
        <p:nvCxnSpPr>
          <p:cNvPr id="58" name="Straight Connector 57"/>
          <p:cNvCxnSpPr/>
          <p:nvPr userDrawn="1"/>
        </p:nvCxnSpPr>
        <p:spPr>
          <a:xfrm>
            <a:off x="1295400" y="5294175"/>
            <a:ext cx="9601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5400" y="1981199"/>
            <a:ext cx="4572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24600" y="1981199"/>
            <a:ext cx="4572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B5CF7C-B333-48E1-A4A6-83A3C8B73AC0}" type="datetime1">
              <a:rPr lang="en-US" smtClean="0"/>
              <a:t>11/1/25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95400" y="1818322"/>
            <a:ext cx="4572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2503713"/>
            <a:ext cx="4572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24600" y="1818322"/>
            <a:ext cx="4572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24600" y="2503713"/>
            <a:ext cx="4572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E320762-5CBF-4210-AB54-376B091119F8}" type="datetime1">
              <a:rPr lang="en-US" smtClean="0"/>
              <a:t>11/1/25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0DB371-BF5F-4058-A212-1A908E4D2674}" type="datetime1">
              <a:rPr lang="en-US" smtClean="0"/>
              <a:t>11/1/25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userDrawn="1"/>
        </p:nvGrpSpPr>
        <p:grpSpPr bwMode="hidden">
          <a:xfrm>
            <a:off x="-1" y="0"/>
            <a:ext cx="12192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2" name="Date Placeholder 211"/>
          <p:cNvSpPr>
            <a:spLocks noGrp="1"/>
          </p:cNvSpPr>
          <p:nvPr>
            <p:ph type="dt" sz="half" idx="10"/>
          </p:nvPr>
        </p:nvSpPr>
        <p:spPr/>
        <p:txBody>
          <a:bodyPr/>
          <a:lstStyle/>
          <a:p>
            <a:fld id="{60A4083B-90AA-48CF-BAD5-00AA24D7F288}" type="datetime1">
              <a:rPr lang="en-US" smtClean="0"/>
              <a:t>11/1/25</a:t>
            </a:fld>
            <a:endParaRPr lang="en-US"/>
          </a:p>
        </p:txBody>
      </p:sp>
      <p:sp>
        <p:nvSpPr>
          <p:cNvPr id="213" name="Footer Placeholder 212"/>
          <p:cNvSpPr>
            <a:spLocks noGrp="1"/>
          </p:cNvSpPr>
          <p:nvPr>
            <p:ph type="ftr" sz="quarter" idx="11"/>
          </p:nvPr>
        </p:nvSpPr>
        <p:spPr/>
        <p:txBody>
          <a:bodyPr/>
          <a:lstStyle/>
          <a:p>
            <a:endParaRPr lang="en-US" dirty="0"/>
          </a:p>
        </p:txBody>
      </p:sp>
      <p:sp>
        <p:nvSpPr>
          <p:cNvPr id="214" name="Slide Number Placeholder 213"/>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userDrawn="1"/>
        </p:nvGrpSpPr>
        <p:grpSpPr bwMode="hidden">
          <a:xfrm>
            <a:off x="-1" y="0"/>
            <a:ext cx="12192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userDrawn="1"/>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13152" y="571500"/>
            <a:ext cx="3657600" cy="2197100"/>
          </a:xfrm>
        </p:spPr>
        <p:txBody>
          <a:bodyPr anchor="b">
            <a:normAutofit/>
          </a:bodyPr>
          <a:lstStyle>
            <a:lvl1pPr>
              <a:defRPr sz="2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543197" y="571500"/>
            <a:ext cx="621792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913152" y="2995012"/>
            <a:ext cx="36576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cxnSp>
        <p:nvCxnSpPr>
          <p:cNvPr id="60" name="Straight Connector 59"/>
          <p:cNvCxnSpPr/>
          <p:nvPr userDrawn="1"/>
        </p:nvCxnSpPr>
        <p:spPr>
          <a:xfrm>
            <a:off x="7923089"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F5BAF629-ECA2-4CF3-B790-9D9BDED98269}" type="datetime1">
              <a:rPr lang="en-US" smtClean="0"/>
              <a:t>11/1/25</a:t>
            </a:fld>
            <a:endParaRPr lang="en-US"/>
          </a:p>
        </p:txBody>
      </p:sp>
      <p:sp>
        <p:nvSpPr>
          <p:cNvPr id="6" name="Footer Placeholder 5"/>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12192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12" y="-159"/>
            <a:ext cx="73152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cxnSp>
        <p:nvCxnSpPr>
          <p:cNvPr id="59" name="Straight Connector 58"/>
          <p:cNvCxnSpPr/>
          <p:nvPr/>
        </p:nvCxnSpPr>
        <p:spPr>
          <a:xfrm>
            <a:off x="7923089"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909560" y="576072"/>
            <a:ext cx="3657600" cy="2194560"/>
          </a:xfrm>
        </p:spPr>
        <p:txBody>
          <a:bodyPr anchor="b">
            <a:normAutofit/>
          </a:bodyPr>
          <a:lstStyle>
            <a:lvl1pPr>
              <a:defRPr sz="2600">
                <a:solidFill>
                  <a:schemeClr val="bg1"/>
                </a:solidFill>
              </a:defRPr>
            </a:lvl1pPr>
          </a:lstStyle>
          <a:p>
            <a:r>
              <a:rPr lang="en-US"/>
              <a:t>Click to edit Master title style</a:t>
            </a:r>
          </a:p>
        </p:txBody>
      </p:sp>
      <p:sp>
        <p:nvSpPr>
          <p:cNvPr id="4" name="Text Placeholder 3"/>
          <p:cNvSpPr>
            <a:spLocks noGrp="1"/>
          </p:cNvSpPr>
          <p:nvPr>
            <p:ph type="body" sz="half" idx="2"/>
          </p:nvPr>
        </p:nvSpPr>
        <p:spPr>
          <a:xfrm>
            <a:off x="7909560" y="2999232"/>
            <a:ext cx="36576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62031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4A29A4-78C8-47AB-BA06-22CB45938951}" type="datetime1">
              <a:rPr lang="en-US" smtClean="0"/>
              <a:t>11/1/25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9314" y="489856"/>
            <a:ext cx="1687286"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9" y="489856"/>
            <a:ext cx="7587344" cy="530134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ED4ACF-2D82-46F2-A8E9-23963AA34E86}" type="datetime1">
              <a:rPr lang="en-US" smtClean="0"/>
              <a:t>11/1/25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userDrawn="1"/>
        </p:nvGrpSpPr>
        <p:grpSpPr bwMode="hidden">
          <a:xfrm>
            <a:off x="-1" y="0"/>
            <a:ext cx="12192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1295400" y="503853"/>
            <a:ext cx="96012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95400" y="1981201"/>
            <a:ext cx="9601200" cy="380999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294042" y="6289679"/>
            <a:ext cx="965946" cy="222436"/>
          </a:xfrm>
          <a:prstGeom prst="rect">
            <a:avLst/>
          </a:prstGeom>
        </p:spPr>
        <p:txBody>
          <a:bodyPr vert="horz" lIns="91440" tIns="45720" rIns="91440" bIns="45720" rtlCol="0" anchor="ctr"/>
          <a:lstStyle>
            <a:lvl1pPr algn="r">
              <a:defRPr sz="800">
                <a:solidFill>
                  <a:schemeClr val="tx1">
                    <a:lumMod val="50000"/>
                    <a:lumOff val="50000"/>
                  </a:schemeClr>
                </a:solidFill>
              </a:defRPr>
            </a:lvl1pPr>
          </a:lstStyle>
          <a:p>
            <a:fld id="{B51B2453-8663-4C69-AF73-9FD7B1DEC5D0}" type="datetime1">
              <a:rPr lang="en-US" smtClean="0"/>
              <a:t>11/1/25</a:t>
            </a:fld>
            <a:endParaRPr lang="en-US"/>
          </a:p>
        </p:txBody>
      </p:sp>
      <p:sp>
        <p:nvSpPr>
          <p:cNvPr id="5" name="Footer Placeholder 4"/>
          <p:cNvSpPr>
            <a:spLocks noGrp="1"/>
          </p:cNvSpPr>
          <p:nvPr>
            <p:ph type="ftr" sz="quarter" idx="3"/>
          </p:nvPr>
        </p:nvSpPr>
        <p:spPr>
          <a:xfrm>
            <a:off x="609601" y="6289679"/>
            <a:ext cx="6128030" cy="222436"/>
          </a:xfrm>
          <a:prstGeom prst="rect">
            <a:avLst/>
          </a:prstGeom>
        </p:spPr>
        <p:txBody>
          <a:bodyPr vert="horz" lIns="91440" tIns="45720" rIns="91440" bIns="45720" rtlCol="0" anchor="ctr"/>
          <a:lstStyle>
            <a:lvl1pPr algn="l">
              <a:defRPr sz="8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65311" y="6289679"/>
            <a:ext cx="918882" cy="222436"/>
          </a:xfrm>
          <a:prstGeom prst="rect">
            <a:avLst/>
          </a:prstGeom>
        </p:spPr>
        <p:txBody>
          <a:bodyPr vert="horz" lIns="91440" tIns="45720" rIns="91440" bIns="45720" rtlCol="0" anchor="ctr"/>
          <a:lstStyle>
            <a:lvl1pPr algn="r">
              <a:defRPr sz="800">
                <a:solidFill>
                  <a:schemeClr val="tx1">
                    <a:lumMod val="50000"/>
                    <a:lumOff val="50000"/>
                  </a:schemeClr>
                </a:solidFill>
              </a:defRPr>
            </a:lvl1pPr>
          </a:lstStyle>
          <a:p>
            <a:fld id="{E31375A4-56A4-47D6-9801-1991572033F7}" type="slidenum">
              <a:rPr lang="en-US" smtClean="0"/>
              <a:pPr/>
              <a:t>‹#›</a:t>
            </a:fld>
            <a:endParaRPr lang="en-US"/>
          </a:p>
        </p:txBody>
      </p:sp>
      <p:cxnSp>
        <p:nvCxnSpPr>
          <p:cNvPr id="148" name="Straight Connector 147"/>
          <p:cNvCxnSpPr/>
          <p:nvPr userDrawn="1"/>
        </p:nvCxnSpPr>
        <p:spPr>
          <a:xfrm>
            <a:off x="609600" y="6172200"/>
            <a:ext cx="109728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8pPr>
      <a:lvl9pPr marL="2057400" indent="-179388"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jpg"/><Relationship Id="rId5" Type="http://schemas.openxmlformats.org/officeDocument/2006/relationships/image" Target="../media/image3.gif"/><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notesSlide" Target="../notesSlides/notesSlide2.xml"/><Relationship Id="rId7" Type="http://schemas.openxmlformats.org/officeDocument/2006/relationships/image" Target="../media/image7.jp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hyperlink" Target="https://mn.gov/admin/continuous-improvemen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www.academia.edu/2800125/Standard_Work_from_a_Lean_Theory_Perspective" TargetMode="External"/><Relationship Id="rId3" Type="http://schemas.openxmlformats.org/officeDocument/2006/relationships/image" Target="../media/image11.jpeg"/><Relationship Id="rId7" Type="http://schemas.openxmlformats.org/officeDocument/2006/relationships/image" Target="../media/image13.w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oleObject" Target="../embeddings/oleObject1.bin"/><Relationship Id="rId5" Type="http://schemas.openxmlformats.org/officeDocument/2006/relationships/image" Target="../media/image12.jpe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ahUKEwig-tjbjq7SAhVG0YMKHQLTC6oQjRwIBw&amp;url=http://www.cmswire.com/cms/customer-experience/proposed-w3c-standard-for-ecommerce-customer-data-moves-forward-021675.php&amp;bvm=bv.148073327,d.cGw&amp;psig=AFQjCNFZnuyV4HxmHfJie6zZTOCYk3ScYA&amp;ust=148821061429878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0ahUKEwivoPqJkK7SAhVm9YMKHYUUCk8QjRwIBw&amp;url=https://www.theknot.com/content/how-to-tie-a-tie&amp;bvm=bv.148073327,d.cGw&amp;psig=AFQjCNEBP77ax56Ml3I9g6NangPEP60dmg&amp;ust=1488210938618303"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hyperlink" Target="http://www.lean.nh.gov/"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0ahUKEwj_57WcjK7SAhXp6oMKHVjqD1gQjRwIBw&amp;url=https://ripple.com/insights/pieces-players-payments-standardization/&amp;psig=AFQjCNGPwGxYSxLi9EQ_-8qoAnWO_X9xuw&amp;ust=1488209876817306"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0918" y="1909346"/>
            <a:ext cx="9565341" cy="3383280"/>
          </a:xfrm>
        </p:spPr>
        <p:txBody>
          <a:bodyPr>
            <a:normAutofit/>
          </a:bodyPr>
          <a:lstStyle/>
          <a:p>
            <a:r>
              <a:rPr lang="en-US" sz="6000" dirty="0"/>
              <a:t>Standard Work</a:t>
            </a:r>
          </a:p>
        </p:txBody>
      </p:sp>
      <p:sp>
        <p:nvSpPr>
          <p:cNvPr id="3" name="Subtitle 2"/>
          <p:cNvSpPr>
            <a:spLocks noGrp="1"/>
          </p:cNvSpPr>
          <p:nvPr>
            <p:ph type="subTitle" idx="1"/>
          </p:nvPr>
        </p:nvSpPr>
        <p:spPr/>
        <p:txBody>
          <a:bodyPr/>
          <a:lstStyle/>
          <a:p>
            <a:r>
              <a:rPr lang="en-US" dirty="0"/>
              <a:t>Draw a Pig Exercise</a:t>
            </a:r>
          </a:p>
        </p:txBody>
      </p:sp>
      <p:sp>
        <p:nvSpPr>
          <p:cNvPr id="4" name="TextBox 7"/>
          <p:cNvSpPr txBox="1"/>
          <p:nvPr/>
        </p:nvSpPr>
        <p:spPr>
          <a:xfrm rot="10800000" flipV="1">
            <a:off x="7577144" y="6236791"/>
            <a:ext cx="3943684"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dirty="0"/>
              <a:t>© 2016 ImprovementHabit.org</a:t>
            </a:r>
            <a:endParaRPr lang="en-US" dirty="0"/>
          </a:p>
        </p:txBody>
      </p:sp>
      <p:pic>
        <p:nvPicPr>
          <p:cNvPr id="5" name="Picture 4" descr="Good Governance Guide | VC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251877"/>
            <a:ext cx="3810000" cy="3175000"/>
          </a:xfrm>
          <a:prstGeom prst="rect">
            <a:avLst/>
          </a:prstGeom>
        </p:spPr>
      </p:pic>
    </p:spTree>
    <p:extLst>
      <p:ext uri="{BB962C8B-B14F-4D97-AF65-F5344CB8AC3E}">
        <p14:creationId xmlns:p14="http://schemas.microsoft.com/office/powerpoint/2010/main" val="10690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566" y="365307"/>
            <a:ext cx="10984096" cy="743057"/>
          </a:xfrm>
        </p:spPr>
        <p:txBody>
          <a:bodyPr>
            <a:normAutofit/>
          </a:bodyPr>
          <a:lstStyle/>
          <a:p>
            <a:pPr algn="ctr"/>
            <a:r>
              <a:rPr lang="en-US" sz="3600" dirty="0">
                <a:solidFill>
                  <a:srgbClr val="0070C0"/>
                </a:solidFill>
              </a:rPr>
              <a:t>What is Standard Work?</a:t>
            </a:r>
          </a:p>
        </p:txBody>
      </p:sp>
      <p:cxnSp>
        <p:nvCxnSpPr>
          <p:cNvPr id="6" name="Straight Connector 5"/>
          <p:cNvCxnSpPr/>
          <p:nvPr/>
        </p:nvCxnSpPr>
        <p:spPr>
          <a:xfrm>
            <a:off x="618565" y="1255848"/>
            <a:ext cx="1098409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171096" y="6513992"/>
            <a:ext cx="2864498"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200" dirty="0"/>
              <a:t>© 2016 ImprovementHabit.org</a:t>
            </a:r>
          </a:p>
        </p:txBody>
      </p:sp>
      <p:pic>
        <p:nvPicPr>
          <p:cNvPr id="9" name="Picture 8" descr="The IPKat: A test-drive for the Unified Patent Court: Part IV"/>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101" y="2434215"/>
            <a:ext cx="3872150" cy="2606440"/>
          </a:xfrm>
          <a:prstGeom prst="rect">
            <a:avLst/>
          </a:prstGeom>
        </p:spPr>
      </p:pic>
      <p:pic>
        <p:nvPicPr>
          <p:cNvPr id="10" name="Picture 9" descr="proposed legislation illustration courtesy of plasticbaglaws or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7327" y="2257791"/>
            <a:ext cx="3177509" cy="2959288"/>
          </a:xfrm>
          <a:prstGeom prst="rect">
            <a:avLst/>
          </a:prstGeom>
        </p:spPr>
      </p:pic>
      <p:pic>
        <p:nvPicPr>
          <p:cNvPr id="11" name="Picture 10" descr="Good Governance Guide | VC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87943" y="1832264"/>
            <a:ext cx="3810000" cy="3175000"/>
          </a:xfrm>
          <a:prstGeom prst="rect">
            <a:avLst/>
          </a:prstGeom>
        </p:spPr>
      </p:pic>
    </p:spTree>
    <p:custDataLst>
      <p:tags r:id="rId1"/>
    </p:custDataLst>
    <p:extLst>
      <p:ext uri="{BB962C8B-B14F-4D97-AF65-F5344CB8AC3E}">
        <p14:creationId xmlns:p14="http://schemas.microsoft.com/office/powerpoint/2010/main" val="3984617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770" y="365307"/>
            <a:ext cx="10741891" cy="743057"/>
          </a:xfrm>
        </p:spPr>
        <p:txBody>
          <a:bodyPr>
            <a:normAutofit/>
          </a:bodyPr>
          <a:lstStyle/>
          <a:p>
            <a:pPr algn="ctr"/>
            <a:r>
              <a:rPr lang="en-US" sz="3600" dirty="0">
                <a:solidFill>
                  <a:srgbClr val="0070C0"/>
                </a:solidFill>
              </a:rPr>
              <a:t>Activity 1: Draw a Pig</a:t>
            </a:r>
          </a:p>
        </p:txBody>
      </p:sp>
      <p:sp>
        <p:nvSpPr>
          <p:cNvPr id="4" name="TextBox 7"/>
          <p:cNvSpPr txBox="1"/>
          <p:nvPr/>
        </p:nvSpPr>
        <p:spPr>
          <a:xfrm>
            <a:off x="9171096" y="6513992"/>
            <a:ext cx="2864498"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200" dirty="0"/>
              <a:t>© 2016 ImprovementHabit.org</a:t>
            </a:r>
          </a:p>
        </p:txBody>
      </p:sp>
      <p:pic>
        <p:nvPicPr>
          <p:cNvPr id="5" name="Picture 4" descr="All This Is That: A severed pig's head in Redmond, Was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65710" y="1517127"/>
            <a:ext cx="1898976" cy="1932800"/>
          </a:xfrm>
          <a:prstGeom prst="rect">
            <a:avLst/>
          </a:prstGeom>
        </p:spPr>
      </p:pic>
      <p:pic>
        <p:nvPicPr>
          <p:cNvPr id="7" name="Picture 6" descr="Log in | Sign Up Upload Clipart"/>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049" y="1867678"/>
            <a:ext cx="3271747" cy="3479040"/>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777152" y="1517127"/>
            <a:ext cx="2546465" cy="1591993"/>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09685" y="3785744"/>
            <a:ext cx="2073275" cy="1480911"/>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20013" y="3973627"/>
            <a:ext cx="2807208" cy="2061972"/>
          </a:xfrm>
          <a:prstGeom prst="rect">
            <a:avLst/>
          </a:prstGeom>
        </p:spPr>
      </p:pic>
      <p:pic>
        <p:nvPicPr>
          <p:cNvPr id="14" name="Picture 13"/>
          <p:cNvPicPr>
            <a:picLocks noChangeAspect="1"/>
          </p:cNvPicPr>
          <p:nvPr/>
        </p:nvPicPr>
        <p:blipFill rotWithShape="1">
          <a:blip r:embed="rId9">
            <a:extLst>
              <a:ext uri="{28A0092B-C50C-407E-A947-70E740481C1C}">
                <a14:useLocalDpi xmlns:a14="http://schemas.microsoft.com/office/drawing/2010/main" val="0"/>
              </a:ext>
            </a:extLst>
          </a:blip>
          <a:srcRect l="2983" t="9754" r="6412" b="11410"/>
          <a:stretch/>
        </p:blipFill>
        <p:spPr>
          <a:xfrm>
            <a:off x="3117915" y="3575359"/>
            <a:ext cx="2843605" cy="2229986"/>
          </a:xfrm>
          <a:prstGeom prst="rect">
            <a:avLst/>
          </a:prstGeom>
        </p:spPr>
      </p:pic>
      <p:cxnSp>
        <p:nvCxnSpPr>
          <p:cNvPr id="11" name="Straight Connector 10"/>
          <p:cNvCxnSpPr/>
          <p:nvPr/>
        </p:nvCxnSpPr>
        <p:spPr>
          <a:xfrm>
            <a:off x="618565" y="1255848"/>
            <a:ext cx="10984096" cy="0"/>
          </a:xfrm>
          <a:prstGeom prst="line">
            <a:avLst/>
          </a:prstGeom>
          <a:ln w="19050"/>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130137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024" y="365307"/>
            <a:ext cx="11446136" cy="743057"/>
          </a:xfrm>
        </p:spPr>
        <p:txBody>
          <a:bodyPr>
            <a:normAutofit/>
          </a:bodyPr>
          <a:lstStyle/>
          <a:p>
            <a:pPr algn="ctr"/>
            <a:r>
              <a:rPr lang="en-US" sz="3600" dirty="0">
                <a:solidFill>
                  <a:srgbClr val="0070C0"/>
                </a:solidFill>
              </a:rPr>
              <a:t>Activity 2: Draw a Pig with Instructions</a:t>
            </a:r>
          </a:p>
        </p:txBody>
      </p:sp>
      <p:sp>
        <p:nvSpPr>
          <p:cNvPr id="4" name="TextBox 7"/>
          <p:cNvSpPr txBox="1"/>
          <p:nvPr/>
        </p:nvSpPr>
        <p:spPr>
          <a:xfrm>
            <a:off x="9171096" y="6513992"/>
            <a:ext cx="2864498"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200" dirty="0"/>
              <a:t>© 2016 ImprovementHabit.org</a:t>
            </a:r>
          </a:p>
        </p:txBody>
      </p:sp>
      <p:sp>
        <p:nvSpPr>
          <p:cNvPr id="5" name="Rectangle 4"/>
          <p:cNvSpPr/>
          <p:nvPr/>
        </p:nvSpPr>
        <p:spPr>
          <a:xfrm>
            <a:off x="275772" y="1403333"/>
            <a:ext cx="5789748" cy="504753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Aft>
                <a:spcPts val="1200"/>
              </a:spcAft>
              <a:buFontTx/>
              <a:buAutoNum type="arabicPeriod"/>
            </a:pPr>
            <a:r>
              <a:rPr lang="en-US" sz="1400" dirty="0"/>
              <a:t>In the NW quadrant, draw a capital M, so the tip of the middle V of the M touches the intersection of the grid lines </a:t>
            </a:r>
          </a:p>
          <a:p>
            <a:pPr marL="342900" indent="-342900">
              <a:spcAft>
                <a:spcPts val="1200"/>
              </a:spcAft>
              <a:buFontTx/>
              <a:buAutoNum type="arabicPeriod"/>
            </a:pPr>
            <a:r>
              <a:rPr lang="en-US" sz="1400" dirty="0"/>
              <a:t>In the SW quadrant, draw a capital W, so the tip (^) of the W touches the intersection of the grid lines </a:t>
            </a:r>
          </a:p>
          <a:p>
            <a:pPr marL="342900" indent="-342900">
              <a:spcAft>
                <a:spcPts val="1200"/>
              </a:spcAft>
              <a:buAutoNum type="arabicPeriod"/>
            </a:pPr>
            <a:r>
              <a:rPr lang="en-US" sz="1400" dirty="0"/>
              <a:t>In the SE quadrant, draw a capital W, so the tip (^) of the W touches the intersection of the grid lines</a:t>
            </a:r>
          </a:p>
          <a:p>
            <a:pPr marL="342900" indent="-342900">
              <a:spcAft>
                <a:spcPts val="1200"/>
              </a:spcAft>
              <a:buAutoNum type="arabicPeriod"/>
            </a:pPr>
            <a:r>
              <a:rPr lang="en-US" sz="1400" dirty="0"/>
              <a:t>Go back to the M you drew in Step 1, and draw a slightly upwardly bowed line that runs from the most eastern point of the M, to the intersection of the grid lines in the NE quadrant. </a:t>
            </a:r>
          </a:p>
          <a:p>
            <a:pPr marL="342900" indent="-342900">
              <a:spcAft>
                <a:spcPts val="1200"/>
              </a:spcAft>
              <a:buAutoNum type="arabicPeriod"/>
            </a:pPr>
            <a:r>
              <a:rPr lang="en-US" sz="1400" dirty="0"/>
              <a:t>Continue the line from step 4 the intersection of the grid lines in the NE quadrant to the most easterly point of the W that you constructed in the 3rd step.</a:t>
            </a:r>
          </a:p>
          <a:p>
            <a:pPr marL="342900" indent="-342900">
              <a:spcAft>
                <a:spcPts val="1200"/>
              </a:spcAft>
              <a:buAutoNum type="arabicPeriod"/>
            </a:pPr>
            <a:r>
              <a:rPr lang="en-US" sz="1400" dirty="0"/>
              <a:t>Draw a downwardly bowed line from the most western point of the W in the SE quadrant, to the most easterly point of the W in the SW quadrant.</a:t>
            </a:r>
          </a:p>
          <a:p>
            <a:pPr marL="342900" indent="-342900">
              <a:spcAft>
                <a:spcPts val="1200"/>
              </a:spcAft>
              <a:buAutoNum type="arabicPeriod"/>
            </a:pPr>
            <a:r>
              <a:rPr lang="en-US" sz="1400" dirty="0"/>
              <a:t>In the exact middle of the box between the NW quadrant and the SW quadrant, draw a circle the size of a dime.</a:t>
            </a:r>
          </a:p>
          <a:p>
            <a:endParaRPr lang="en-US" sz="1400" dirty="0"/>
          </a:p>
        </p:txBody>
      </p:sp>
      <p:sp>
        <p:nvSpPr>
          <p:cNvPr id="3" name="TextBox 2"/>
          <p:cNvSpPr txBox="1"/>
          <p:nvPr/>
        </p:nvSpPr>
        <p:spPr>
          <a:xfrm>
            <a:off x="6289040" y="1403333"/>
            <a:ext cx="5232400" cy="4678204"/>
          </a:xfrm>
          <a:prstGeom prst="rect">
            <a:avLst/>
          </a:prstGeom>
          <a:noFill/>
        </p:spPr>
        <p:txBody>
          <a:bodyPr wrap="square" rtlCol="0">
            <a:spAutoFit/>
          </a:bodyPr>
          <a:lstStyle/>
          <a:p>
            <a:pPr marL="342900" indent="-342900">
              <a:spcAft>
                <a:spcPts val="1200"/>
              </a:spcAft>
              <a:buFont typeface="+mj-lt"/>
              <a:buAutoNum type="arabicPeriod" startAt="8"/>
            </a:pPr>
            <a:r>
              <a:rPr lang="en-US" sz="1400" dirty="0"/>
              <a:t>Draw an inwardly bowed line from the most westerly point of the M created in Step 1, to the top of the circle you just drew in Step 7.</a:t>
            </a:r>
          </a:p>
          <a:p>
            <a:pPr marL="342900" indent="-342900">
              <a:spcAft>
                <a:spcPts val="1200"/>
              </a:spcAft>
              <a:buFont typeface="+mj-lt"/>
              <a:buAutoNum type="arabicPeriod" startAt="8"/>
            </a:pPr>
            <a:r>
              <a:rPr lang="en-US" sz="1400" dirty="0"/>
              <a:t>Draw an inwardly bowed line from the most westerly point of the W created in Step 2, to the bottom of the circle you drew in Step 7.</a:t>
            </a:r>
          </a:p>
          <a:p>
            <a:pPr marL="342900" indent="-342900">
              <a:spcAft>
                <a:spcPts val="1200"/>
              </a:spcAft>
              <a:buFont typeface="+mj-lt"/>
              <a:buAutoNum type="arabicPeriod" startAt="8"/>
            </a:pPr>
            <a:r>
              <a:rPr lang="en-US" sz="1400" dirty="0"/>
              <a:t>Draw a right-facing half-moon-shaped line about ½ inch in length starting from the middle of the line you created in Step 8.</a:t>
            </a:r>
          </a:p>
          <a:p>
            <a:pPr marL="342900" indent="-342900">
              <a:spcAft>
                <a:spcPts val="1200"/>
              </a:spcAft>
              <a:buFont typeface="+mj-lt"/>
              <a:buAutoNum type="arabicPeriod" startAt="8"/>
            </a:pPr>
            <a:r>
              <a:rPr lang="en-US" sz="1400" dirty="0"/>
              <a:t>Draw a left and upward-facing line about 1/3 inch in length starting from the middle of the line you drew in step 9.</a:t>
            </a:r>
          </a:p>
          <a:p>
            <a:pPr marL="342900" indent="-342900">
              <a:spcAft>
                <a:spcPts val="1200"/>
              </a:spcAft>
              <a:buFont typeface="+mj-lt"/>
              <a:buAutoNum type="arabicPeriod" startAt="8"/>
            </a:pPr>
            <a:r>
              <a:rPr lang="en-US" sz="1400" dirty="0"/>
              <a:t>Draw a curly-cue about 1 inch in length starting at the upper third of the line you created in Step 5, extending in an easterly direction.</a:t>
            </a:r>
          </a:p>
          <a:p>
            <a:pPr marL="342900" indent="-342900">
              <a:spcAft>
                <a:spcPts val="1200"/>
              </a:spcAft>
              <a:buFont typeface="+mj-lt"/>
              <a:buAutoNum type="arabicPeriod" startAt="8"/>
            </a:pPr>
            <a:r>
              <a:rPr lang="en-US" sz="1400" dirty="0"/>
              <a:t>Put two dots in middle of the circle you drew in Step 7, arranged horizontally, and about ¼ of an inch apart.</a:t>
            </a:r>
          </a:p>
          <a:p>
            <a:pPr marL="342900" indent="-342900">
              <a:spcAft>
                <a:spcPts val="1200"/>
              </a:spcAft>
              <a:buFont typeface="+mj-lt"/>
              <a:buAutoNum type="arabicPeriod" startAt="8"/>
            </a:pPr>
            <a:endParaRPr lang="en-US" sz="1400" dirty="0"/>
          </a:p>
        </p:txBody>
      </p:sp>
      <p:sp>
        <p:nvSpPr>
          <p:cNvPr id="7" name="Rectangle 6"/>
          <p:cNvSpPr/>
          <p:nvPr/>
        </p:nvSpPr>
        <p:spPr>
          <a:xfrm>
            <a:off x="365516" y="6450869"/>
            <a:ext cx="4908716" cy="307777"/>
          </a:xfrm>
          <a:prstGeom prst="rect">
            <a:avLst/>
          </a:prstGeom>
        </p:spPr>
        <p:txBody>
          <a:bodyPr wrap="none">
            <a:spAutoFit/>
          </a:bodyPr>
          <a:lstStyle/>
          <a:p>
            <a:r>
              <a:rPr lang="en-US" sz="1400" dirty="0"/>
              <a:t>Source: </a:t>
            </a:r>
            <a:r>
              <a:rPr lang="en-US" sz="1400" dirty="0">
                <a:solidFill>
                  <a:srgbClr val="0E1B9A"/>
                </a:solidFill>
                <a:hlinkClick r:id="rId3"/>
              </a:rPr>
              <a:t>Minnesota Department of Continuous Improvement</a:t>
            </a:r>
            <a:endParaRPr lang="en-US" sz="1400" dirty="0">
              <a:solidFill>
                <a:srgbClr val="0E1B9A"/>
              </a:solidFill>
            </a:endParaRPr>
          </a:p>
        </p:txBody>
      </p:sp>
      <p:cxnSp>
        <p:nvCxnSpPr>
          <p:cNvPr id="8" name="Straight Connector 7"/>
          <p:cNvCxnSpPr/>
          <p:nvPr/>
        </p:nvCxnSpPr>
        <p:spPr>
          <a:xfrm>
            <a:off x="618565" y="1255848"/>
            <a:ext cx="10984096"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720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770" y="365307"/>
            <a:ext cx="10741891" cy="743057"/>
          </a:xfrm>
        </p:spPr>
        <p:txBody>
          <a:bodyPr>
            <a:normAutofit/>
          </a:bodyPr>
          <a:lstStyle/>
          <a:p>
            <a:pPr algn="ctr"/>
            <a:r>
              <a:rPr lang="en-US" sz="3600" dirty="0">
                <a:solidFill>
                  <a:srgbClr val="0070C0"/>
                </a:solidFill>
              </a:rPr>
              <a:t>Does Your Pig Look Like This? </a:t>
            </a:r>
          </a:p>
        </p:txBody>
      </p:sp>
      <p:sp>
        <p:nvSpPr>
          <p:cNvPr id="4" name="TextBox 7"/>
          <p:cNvSpPr txBox="1"/>
          <p:nvPr/>
        </p:nvSpPr>
        <p:spPr>
          <a:xfrm>
            <a:off x="9171096" y="6513992"/>
            <a:ext cx="2864498"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200" dirty="0"/>
              <a:t>© 2016 ImprovementHabit.org</a:t>
            </a:r>
          </a:p>
        </p:txBody>
      </p:sp>
      <p:grpSp>
        <p:nvGrpSpPr>
          <p:cNvPr id="63" name="Group 62"/>
          <p:cNvGrpSpPr/>
          <p:nvPr/>
        </p:nvGrpSpPr>
        <p:grpSpPr>
          <a:xfrm>
            <a:off x="2386155" y="1434351"/>
            <a:ext cx="7691120" cy="4606169"/>
            <a:chOff x="2386155" y="1434351"/>
            <a:chExt cx="7691120" cy="4606169"/>
          </a:xfrm>
        </p:grpSpPr>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2386155" y="1434351"/>
              <a:ext cx="7691120" cy="4606169"/>
            </a:xfrm>
            <a:prstGeom prst="rect">
              <a:avLst/>
            </a:prstGeom>
            <a:ln w="38100"/>
          </p:spPr>
        </p:pic>
        <p:grpSp>
          <p:nvGrpSpPr>
            <p:cNvPr id="32" name="Group 31"/>
            <p:cNvGrpSpPr/>
            <p:nvPr/>
          </p:nvGrpSpPr>
          <p:grpSpPr>
            <a:xfrm>
              <a:off x="4378960" y="2235950"/>
              <a:ext cx="1069340" cy="690130"/>
              <a:chOff x="4378960" y="2235950"/>
              <a:chExt cx="1069340" cy="690130"/>
            </a:xfrm>
          </p:grpSpPr>
          <p:cxnSp>
            <p:nvCxnSpPr>
              <p:cNvPr id="9" name="Straight Connector 8"/>
              <p:cNvCxnSpPr/>
              <p:nvPr/>
            </p:nvCxnSpPr>
            <p:spPr>
              <a:xfrm>
                <a:off x="4378960" y="2245360"/>
                <a:ext cx="548640" cy="680720"/>
              </a:xfrm>
              <a:prstGeom prst="line">
                <a:avLst/>
              </a:prstGeom>
              <a:ln w="38100"/>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4378960" y="2240280"/>
                <a:ext cx="0" cy="680720"/>
              </a:xfrm>
              <a:prstGeom prst="line">
                <a:avLst/>
              </a:prstGeom>
              <a:ln w="38100"/>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flipV="1">
                <a:off x="4927600" y="2245360"/>
                <a:ext cx="520700" cy="671310"/>
              </a:xfrm>
              <a:prstGeom prst="line">
                <a:avLst/>
              </a:prstGeom>
              <a:ln w="38100"/>
            </p:spPr>
            <p:style>
              <a:lnRef idx="1">
                <a:schemeClr val="dk1"/>
              </a:lnRef>
              <a:fillRef idx="0">
                <a:schemeClr val="dk1"/>
              </a:fillRef>
              <a:effectRef idx="0">
                <a:schemeClr val="dk1"/>
              </a:effectRef>
              <a:fontRef idx="minor">
                <a:schemeClr val="tx1"/>
              </a:fontRef>
            </p:style>
          </p:cxnSp>
          <p:cxnSp>
            <p:nvCxnSpPr>
              <p:cNvPr id="30" name="Straight Connector 29"/>
              <p:cNvCxnSpPr/>
              <p:nvPr/>
            </p:nvCxnSpPr>
            <p:spPr>
              <a:xfrm>
                <a:off x="5448300" y="2235950"/>
                <a:ext cx="0" cy="680720"/>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33" name="Group 32"/>
            <p:cNvGrpSpPr/>
            <p:nvPr/>
          </p:nvGrpSpPr>
          <p:grpSpPr>
            <a:xfrm rot="10800000">
              <a:off x="7002417" y="4500179"/>
              <a:ext cx="1069340" cy="690130"/>
              <a:chOff x="4378960" y="2235950"/>
              <a:chExt cx="1069340" cy="690130"/>
            </a:xfrm>
          </p:grpSpPr>
          <p:cxnSp>
            <p:nvCxnSpPr>
              <p:cNvPr id="34" name="Straight Connector 33"/>
              <p:cNvCxnSpPr/>
              <p:nvPr/>
            </p:nvCxnSpPr>
            <p:spPr>
              <a:xfrm>
                <a:off x="4378960" y="2245360"/>
                <a:ext cx="548640" cy="680720"/>
              </a:xfrm>
              <a:prstGeom prst="line">
                <a:avLst/>
              </a:prstGeom>
              <a:ln w="38100"/>
            </p:spPr>
            <p:style>
              <a:lnRef idx="1">
                <a:schemeClr val="dk1"/>
              </a:lnRef>
              <a:fillRef idx="0">
                <a:schemeClr val="dk1"/>
              </a:fillRef>
              <a:effectRef idx="0">
                <a:schemeClr val="dk1"/>
              </a:effectRef>
              <a:fontRef idx="minor">
                <a:schemeClr val="tx1"/>
              </a:fontRef>
            </p:style>
          </p:cxnSp>
          <p:cxnSp>
            <p:nvCxnSpPr>
              <p:cNvPr id="35" name="Straight Connector 34"/>
              <p:cNvCxnSpPr/>
              <p:nvPr/>
            </p:nvCxnSpPr>
            <p:spPr>
              <a:xfrm>
                <a:off x="4378960" y="2240280"/>
                <a:ext cx="0" cy="680720"/>
              </a:xfrm>
              <a:prstGeom prst="line">
                <a:avLst/>
              </a:prstGeom>
              <a:ln w="38100"/>
            </p:spPr>
            <p:style>
              <a:lnRef idx="1">
                <a:schemeClr val="dk1"/>
              </a:lnRef>
              <a:fillRef idx="0">
                <a:schemeClr val="dk1"/>
              </a:fillRef>
              <a:effectRef idx="0">
                <a:schemeClr val="dk1"/>
              </a:effectRef>
              <a:fontRef idx="minor">
                <a:schemeClr val="tx1"/>
              </a:fontRef>
            </p:style>
          </p:cxnSp>
          <p:cxnSp>
            <p:nvCxnSpPr>
              <p:cNvPr id="36" name="Straight Connector 35"/>
              <p:cNvCxnSpPr/>
              <p:nvPr/>
            </p:nvCxnSpPr>
            <p:spPr>
              <a:xfrm flipV="1">
                <a:off x="4927600" y="2245360"/>
                <a:ext cx="520700" cy="671310"/>
              </a:xfrm>
              <a:prstGeom prst="line">
                <a:avLst/>
              </a:prstGeom>
              <a:ln w="38100"/>
            </p:spPr>
            <p:style>
              <a:lnRef idx="1">
                <a:schemeClr val="dk1"/>
              </a:lnRef>
              <a:fillRef idx="0">
                <a:schemeClr val="dk1"/>
              </a:fillRef>
              <a:effectRef idx="0">
                <a:schemeClr val="dk1"/>
              </a:effectRef>
              <a:fontRef idx="minor">
                <a:schemeClr val="tx1"/>
              </a:fontRef>
            </p:style>
          </p:cxnSp>
          <p:cxnSp>
            <p:nvCxnSpPr>
              <p:cNvPr id="37" name="Straight Connector 36"/>
              <p:cNvCxnSpPr/>
              <p:nvPr/>
            </p:nvCxnSpPr>
            <p:spPr>
              <a:xfrm>
                <a:off x="5448300" y="2235950"/>
                <a:ext cx="0" cy="680720"/>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43" name="Group 42"/>
            <p:cNvGrpSpPr/>
            <p:nvPr/>
          </p:nvGrpSpPr>
          <p:grpSpPr>
            <a:xfrm rot="10800000">
              <a:off x="4392930" y="4510690"/>
              <a:ext cx="1069340" cy="690130"/>
              <a:chOff x="4378960" y="2235950"/>
              <a:chExt cx="1069340" cy="690130"/>
            </a:xfrm>
          </p:grpSpPr>
          <p:cxnSp>
            <p:nvCxnSpPr>
              <p:cNvPr id="44" name="Straight Connector 43"/>
              <p:cNvCxnSpPr/>
              <p:nvPr/>
            </p:nvCxnSpPr>
            <p:spPr>
              <a:xfrm>
                <a:off x="4378960" y="2245360"/>
                <a:ext cx="548640" cy="680720"/>
              </a:xfrm>
              <a:prstGeom prst="line">
                <a:avLst/>
              </a:prstGeom>
              <a:ln w="38100"/>
            </p:spPr>
            <p:style>
              <a:lnRef idx="1">
                <a:schemeClr val="dk1"/>
              </a:lnRef>
              <a:fillRef idx="0">
                <a:schemeClr val="dk1"/>
              </a:fillRef>
              <a:effectRef idx="0">
                <a:schemeClr val="dk1"/>
              </a:effectRef>
              <a:fontRef idx="minor">
                <a:schemeClr val="tx1"/>
              </a:fontRef>
            </p:style>
          </p:cxnSp>
          <p:cxnSp>
            <p:nvCxnSpPr>
              <p:cNvPr id="45" name="Straight Connector 44"/>
              <p:cNvCxnSpPr/>
              <p:nvPr/>
            </p:nvCxnSpPr>
            <p:spPr>
              <a:xfrm>
                <a:off x="4378960" y="2240280"/>
                <a:ext cx="0" cy="680720"/>
              </a:xfrm>
              <a:prstGeom prst="line">
                <a:avLst/>
              </a:prstGeom>
              <a:ln w="38100"/>
            </p:spPr>
            <p:style>
              <a:lnRef idx="1">
                <a:schemeClr val="dk1"/>
              </a:lnRef>
              <a:fillRef idx="0">
                <a:schemeClr val="dk1"/>
              </a:fillRef>
              <a:effectRef idx="0">
                <a:schemeClr val="dk1"/>
              </a:effectRef>
              <a:fontRef idx="minor">
                <a:schemeClr val="tx1"/>
              </a:fontRef>
            </p:style>
          </p:cxnSp>
          <p:cxnSp>
            <p:nvCxnSpPr>
              <p:cNvPr id="46" name="Straight Connector 45"/>
              <p:cNvCxnSpPr/>
              <p:nvPr/>
            </p:nvCxnSpPr>
            <p:spPr>
              <a:xfrm flipV="1">
                <a:off x="4927600" y="2245360"/>
                <a:ext cx="520700" cy="671310"/>
              </a:xfrm>
              <a:prstGeom prst="line">
                <a:avLst/>
              </a:prstGeom>
              <a:ln w="38100"/>
            </p:spPr>
            <p:style>
              <a:lnRef idx="1">
                <a:schemeClr val="dk1"/>
              </a:lnRef>
              <a:fillRef idx="0">
                <a:schemeClr val="dk1"/>
              </a:fillRef>
              <a:effectRef idx="0">
                <a:schemeClr val="dk1"/>
              </a:effectRef>
              <a:fontRef idx="minor">
                <a:schemeClr val="tx1"/>
              </a:fontRef>
            </p:style>
          </p:cxnSp>
          <p:cxnSp>
            <p:nvCxnSpPr>
              <p:cNvPr id="47" name="Straight Connector 46"/>
              <p:cNvCxnSpPr/>
              <p:nvPr/>
            </p:nvCxnSpPr>
            <p:spPr>
              <a:xfrm>
                <a:off x="5448300" y="2235950"/>
                <a:ext cx="0" cy="680720"/>
              </a:xfrm>
              <a:prstGeom prst="line">
                <a:avLst/>
              </a:prstGeom>
              <a:ln w="38100"/>
            </p:spPr>
            <p:style>
              <a:lnRef idx="1">
                <a:schemeClr val="dk1"/>
              </a:lnRef>
              <a:fillRef idx="0">
                <a:schemeClr val="dk1"/>
              </a:fillRef>
              <a:effectRef idx="0">
                <a:schemeClr val="dk1"/>
              </a:effectRef>
              <a:fontRef idx="minor">
                <a:schemeClr val="tx1"/>
              </a:fontRef>
            </p:style>
          </p:cxnSp>
        </p:grpSp>
        <p:sp>
          <p:nvSpPr>
            <p:cNvPr id="49" name="Oval 48"/>
            <p:cNvSpPr/>
            <p:nvPr/>
          </p:nvSpPr>
          <p:spPr>
            <a:xfrm>
              <a:off x="3218253" y="3531478"/>
              <a:ext cx="457200" cy="413657"/>
            </a:xfrm>
            <a:prstGeom prst="ellipse">
              <a:avLst/>
            </a:prstGeom>
            <a:noFill/>
            <a:ln w="3810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0" name="Oval 49"/>
            <p:cNvSpPr/>
            <p:nvPr/>
          </p:nvSpPr>
          <p:spPr>
            <a:xfrm flipV="1">
              <a:off x="3342205" y="3714575"/>
              <a:ext cx="45719" cy="45719"/>
            </a:xfrm>
            <a:prstGeom prst="ellipse">
              <a:avLst/>
            </a:prstGeom>
            <a:solidFill>
              <a:schemeClr val="tx1"/>
            </a:solidFill>
            <a:ln w="3810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1" name="Oval 50"/>
            <p:cNvSpPr/>
            <p:nvPr/>
          </p:nvSpPr>
          <p:spPr>
            <a:xfrm flipV="1">
              <a:off x="3508829" y="3714575"/>
              <a:ext cx="45719" cy="45719"/>
            </a:xfrm>
            <a:prstGeom prst="ellipse">
              <a:avLst/>
            </a:prstGeom>
            <a:solidFill>
              <a:schemeClr val="tx1"/>
            </a:solidFill>
            <a:ln w="3810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2" name="Arc 51"/>
            <p:cNvSpPr/>
            <p:nvPr/>
          </p:nvSpPr>
          <p:spPr>
            <a:xfrm rot="5637422">
              <a:off x="2842253" y="1967359"/>
              <a:ext cx="1423429" cy="1673601"/>
            </a:xfrm>
            <a:prstGeom prst="arc">
              <a:avLst>
                <a:gd name="adj1" fmla="val 16512960"/>
                <a:gd name="adj2" fmla="val 0"/>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3" name="Arc 52"/>
            <p:cNvSpPr/>
            <p:nvPr/>
          </p:nvSpPr>
          <p:spPr>
            <a:xfrm rot="20293740">
              <a:off x="3029352" y="3936296"/>
              <a:ext cx="1423429" cy="1673601"/>
            </a:xfrm>
            <a:prstGeom prst="arc">
              <a:avLst>
                <a:gd name="adj1" fmla="val 16512960"/>
                <a:gd name="adj2" fmla="val 0"/>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4" name="Arc 53"/>
            <p:cNvSpPr/>
            <p:nvPr/>
          </p:nvSpPr>
          <p:spPr>
            <a:xfrm rot="17400308">
              <a:off x="3883610" y="3949721"/>
              <a:ext cx="584374" cy="345087"/>
            </a:xfrm>
            <a:prstGeom prst="arc">
              <a:avLst>
                <a:gd name="adj1" fmla="val 16512960"/>
                <a:gd name="adj2" fmla="val 21196747"/>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55" name="Arc 54"/>
            <p:cNvSpPr/>
            <p:nvPr/>
          </p:nvSpPr>
          <p:spPr>
            <a:xfrm rot="11420265">
              <a:off x="4111186" y="3205447"/>
              <a:ext cx="584374" cy="345087"/>
            </a:xfrm>
            <a:prstGeom prst="arc">
              <a:avLst>
                <a:gd name="adj1" fmla="val 16512960"/>
                <a:gd name="adj2" fmla="val 21196747"/>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56" name="Arc 55"/>
            <p:cNvSpPr/>
            <p:nvPr/>
          </p:nvSpPr>
          <p:spPr>
            <a:xfrm rot="18644163">
              <a:off x="5068485" y="2471760"/>
              <a:ext cx="2961045" cy="3140795"/>
            </a:xfrm>
            <a:prstGeom prst="arc">
              <a:avLst>
                <a:gd name="adj1" fmla="val 16512960"/>
                <a:gd name="adj2" fmla="val 0"/>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7" name="Arc 56"/>
            <p:cNvSpPr/>
            <p:nvPr/>
          </p:nvSpPr>
          <p:spPr>
            <a:xfrm rot="822057">
              <a:off x="5546607" y="2745732"/>
              <a:ext cx="2558536" cy="2909084"/>
            </a:xfrm>
            <a:prstGeom prst="arc">
              <a:avLst>
                <a:gd name="adj1" fmla="val 17084436"/>
                <a:gd name="adj2" fmla="val 58486"/>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8" name="Arc 57"/>
            <p:cNvSpPr/>
            <p:nvPr/>
          </p:nvSpPr>
          <p:spPr>
            <a:xfrm rot="7708330">
              <a:off x="5037600" y="2408447"/>
              <a:ext cx="2180781" cy="2487038"/>
            </a:xfrm>
            <a:prstGeom prst="arc">
              <a:avLst>
                <a:gd name="adj1" fmla="val 16512960"/>
                <a:gd name="adj2" fmla="val 0"/>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0" name="Freeform 59"/>
            <p:cNvSpPr/>
            <p:nvPr/>
          </p:nvSpPr>
          <p:spPr>
            <a:xfrm>
              <a:off x="8031480" y="3295765"/>
              <a:ext cx="655320" cy="285635"/>
            </a:xfrm>
            <a:custGeom>
              <a:avLst/>
              <a:gdLst>
                <a:gd name="connsiteX0" fmla="*/ 0 w 655320"/>
                <a:gd name="connsiteY0" fmla="*/ 285635 h 285635"/>
                <a:gd name="connsiteX1" fmla="*/ 236220 w 655320"/>
                <a:gd name="connsiteY1" fmla="*/ 270395 h 285635"/>
                <a:gd name="connsiteX2" fmla="*/ 304800 w 655320"/>
                <a:gd name="connsiteY2" fmla="*/ 232295 h 285635"/>
                <a:gd name="connsiteX3" fmla="*/ 327660 w 655320"/>
                <a:gd name="connsiteY3" fmla="*/ 217055 h 285635"/>
                <a:gd name="connsiteX4" fmla="*/ 342900 w 655320"/>
                <a:gd name="connsiteY4" fmla="*/ 171335 h 285635"/>
                <a:gd name="connsiteX5" fmla="*/ 350520 w 655320"/>
                <a:gd name="connsiteY5" fmla="*/ 148475 h 285635"/>
                <a:gd name="connsiteX6" fmla="*/ 373380 w 655320"/>
                <a:gd name="connsiteY6" fmla="*/ 102755 h 285635"/>
                <a:gd name="connsiteX7" fmla="*/ 358140 w 655320"/>
                <a:gd name="connsiteY7" fmla="*/ 26555 h 285635"/>
                <a:gd name="connsiteX8" fmla="*/ 236220 w 655320"/>
                <a:gd name="connsiteY8" fmla="*/ 72275 h 285635"/>
                <a:gd name="connsiteX9" fmla="*/ 243840 w 655320"/>
                <a:gd name="connsiteY9" fmla="*/ 156095 h 285635"/>
                <a:gd name="connsiteX10" fmla="*/ 274320 w 655320"/>
                <a:gd name="connsiteY10" fmla="*/ 163715 h 285635"/>
                <a:gd name="connsiteX11" fmla="*/ 297180 w 655320"/>
                <a:gd name="connsiteY11" fmla="*/ 171335 h 285635"/>
                <a:gd name="connsiteX12" fmla="*/ 320040 w 655320"/>
                <a:gd name="connsiteY12" fmla="*/ 186575 h 285635"/>
                <a:gd name="connsiteX13" fmla="*/ 342900 w 655320"/>
                <a:gd name="connsiteY13" fmla="*/ 194195 h 285635"/>
                <a:gd name="connsiteX14" fmla="*/ 426720 w 655320"/>
                <a:gd name="connsiteY14" fmla="*/ 209435 h 285635"/>
                <a:gd name="connsiteX15" fmla="*/ 495300 w 655320"/>
                <a:gd name="connsiteY15" fmla="*/ 201815 h 285635"/>
                <a:gd name="connsiteX16" fmla="*/ 525780 w 655320"/>
                <a:gd name="connsiteY16" fmla="*/ 156095 h 285635"/>
                <a:gd name="connsiteX17" fmla="*/ 571500 w 655320"/>
                <a:gd name="connsiteY17" fmla="*/ 125615 h 285635"/>
                <a:gd name="connsiteX18" fmla="*/ 586740 w 655320"/>
                <a:gd name="connsiteY18" fmla="*/ 102755 h 285635"/>
                <a:gd name="connsiteX19" fmla="*/ 640080 w 655320"/>
                <a:gd name="connsiteY19" fmla="*/ 64655 h 285635"/>
                <a:gd name="connsiteX20" fmla="*/ 655320 w 655320"/>
                <a:gd name="connsiteY20" fmla="*/ 49415 h 28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5320" h="285635">
                  <a:moveTo>
                    <a:pt x="0" y="285635"/>
                  </a:moveTo>
                  <a:cubicBezTo>
                    <a:pt x="78740" y="280555"/>
                    <a:pt x="157622" y="277330"/>
                    <a:pt x="236220" y="270395"/>
                  </a:cubicBezTo>
                  <a:cubicBezTo>
                    <a:pt x="259407" y="268349"/>
                    <a:pt x="291275" y="241312"/>
                    <a:pt x="304800" y="232295"/>
                  </a:cubicBezTo>
                  <a:lnTo>
                    <a:pt x="327660" y="217055"/>
                  </a:lnTo>
                  <a:lnTo>
                    <a:pt x="342900" y="171335"/>
                  </a:lnTo>
                  <a:cubicBezTo>
                    <a:pt x="345440" y="163715"/>
                    <a:pt x="346065" y="155158"/>
                    <a:pt x="350520" y="148475"/>
                  </a:cubicBezTo>
                  <a:cubicBezTo>
                    <a:pt x="370215" y="118932"/>
                    <a:pt x="362864" y="134303"/>
                    <a:pt x="373380" y="102755"/>
                  </a:cubicBezTo>
                  <a:cubicBezTo>
                    <a:pt x="368300" y="77355"/>
                    <a:pt x="381033" y="38675"/>
                    <a:pt x="358140" y="26555"/>
                  </a:cubicBezTo>
                  <a:cubicBezTo>
                    <a:pt x="244632" y="-33537"/>
                    <a:pt x="246677" y="19991"/>
                    <a:pt x="236220" y="72275"/>
                  </a:cubicBezTo>
                  <a:cubicBezTo>
                    <a:pt x="238760" y="100215"/>
                    <a:pt x="233050" y="130198"/>
                    <a:pt x="243840" y="156095"/>
                  </a:cubicBezTo>
                  <a:cubicBezTo>
                    <a:pt x="247868" y="165762"/>
                    <a:pt x="264250" y="160838"/>
                    <a:pt x="274320" y="163715"/>
                  </a:cubicBezTo>
                  <a:cubicBezTo>
                    <a:pt x="282043" y="165922"/>
                    <a:pt x="289996" y="167743"/>
                    <a:pt x="297180" y="171335"/>
                  </a:cubicBezTo>
                  <a:cubicBezTo>
                    <a:pt x="305371" y="175431"/>
                    <a:pt x="311849" y="182479"/>
                    <a:pt x="320040" y="186575"/>
                  </a:cubicBezTo>
                  <a:cubicBezTo>
                    <a:pt x="327224" y="190167"/>
                    <a:pt x="335177" y="191988"/>
                    <a:pt x="342900" y="194195"/>
                  </a:cubicBezTo>
                  <a:cubicBezTo>
                    <a:pt x="378828" y="204460"/>
                    <a:pt x="383551" y="203268"/>
                    <a:pt x="426720" y="209435"/>
                  </a:cubicBezTo>
                  <a:cubicBezTo>
                    <a:pt x="449580" y="206895"/>
                    <a:pt x="475049" y="212720"/>
                    <a:pt x="495300" y="201815"/>
                  </a:cubicBezTo>
                  <a:cubicBezTo>
                    <a:pt x="511427" y="193131"/>
                    <a:pt x="510540" y="166255"/>
                    <a:pt x="525780" y="156095"/>
                  </a:cubicBezTo>
                  <a:lnTo>
                    <a:pt x="571500" y="125615"/>
                  </a:lnTo>
                  <a:cubicBezTo>
                    <a:pt x="576580" y="117995"/>
                    <a:pt x="580264" y="109231"/>
                    <a:pt x="586740" y="102755"/>
                  </a:cubicBezTo>
                  <a:cubicBezTo>
                    <a:pt x="608192" y="81303"/>
                    <a:pt x="618447" y="81962"/>
                    <a:pt x="640080" y="64655"/>
                  </a:cubicBezTo>
                  <a:cubicBezTo>
                    <a:pt x="645690" y="60167"/>
                    <a:pt x="650240" y="54495"/>
                    <a:pt x="655320" y="49415"/>
                  </a:cubicBezTo>
                </a:path>
              </a:pathLst>
            </a:cu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cxnSp>
        <p:nvCxnSpPr>
          <p:cNvPr id="38" name="Straight Connector 37"/>
          <p:cNvCxnSpPr/>
          <p:nvPr/>
        </p:nvCxnSpPr>
        <p:spPr>
          <a:xfrm>
            <a:off x="618565" y="1255848"/>
            <a:ext cx="10984096"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2476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65307"/>
            <a:ext cx="10993061" cy="743057"/>
          </a:xfrm>
        </p:spPr>
        <p:txBody>
          <a:bodyPr>
            <a:normAutofit/>
          </a:bodyPr>
          <a:lstStyle/>
          <a:p>
            <a:pPr algn="ctr"/>
            <a:r>
              <a:rPr lang="en-US" sz="3600" dirty="0">
                <a:solidFill>
                  <a:srgbClr val="0070C0"/>
                </a:solidFill>
              </a:rPr>
              <a:t>Activity 3: Draw Again with a Standardization Aid</a:t>
            </a:r>
          </a:p>
        </p:txBody>
      </p:sp>
      <p:sp>
        <p:nvSpPr>
          <p:cNvPr id="4" name="TextBox 7"/>
          <p:cNvSpPr txBox="1"/>
          <p:nvPr/>
        </p:nvSpPr>
        <p:spPr>
          <a:xfrm>
            <a:off x="9171096" y="6513992"/>
            <a:ext cx="2864498"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200" dirty="0"/>
              <a:t>© 2016 </a:t>
            </a:r>
            <a:r>
              <a:rPr lang="en-US" sz="1200"/>
              <a:t>ImprovementHabit</a:t>
            </a:r>
            <a:r>
              <a:rPr lang="en-US" sz="1200" dirty="0"/>
              <a:t>.</a:t>
            </a:r>
            <a:r>
              <a:rPr lang="en-US" sz="1200"/>
              <a:t>org</a:t>
            </a:r>
            <a:endParaRPr lang="en-US" sz="1200" dirty="0"/>
          </a:p>
        </p:txBody>
      </p:sp>
      <p:sp>
        <p:nvSpPr>
          <p:cNvPr id="63" name="TextBox 62"/>
          <p:cNvSpPr txBox="1"/>
          <p:nvPr/>
        </p:nvSpPr>
        <p:spPr>
          <a:xfrm>
            <a:off x="511921" y="1510413"/>
            <a:ext cx="4969485" cy="4678204"/>
          </a:xfrm>
          <a:prstGeom prst="rect">
            <a:avLst/>
          </a:prstGeom>
          <a:noFill/>
        </p:spPr>
        <p:txBody>
          <a:bodyPr wrap="square" rtlCol="0">
            <a:spAutoFit/>
          </a:bodyPr>
          <a:lstStyle/>
          <a:p>
            <a:pPr marL="342900" indent="-342900">
              <a:lnSpc>
                <a:spcPct val="150000"/>
              </a:lnSpc>
              <a:spcAft>
                <a:spcPts val="600"/>
              </a:spcAft>
              <a:buFont typeface="Arial" panose="020B0604020202020204" pitchFamily="34" charset="0"/>
              <a:buChar char="•"/>
            </a:pPr>
            <a:r>
              <a:rPr lang="en-US" sz="2400" dirty="0">
                <a:solidFill>
                  <a:srgbClr val="0070C0"/>
                </a:solidFill>
              </a:rPr>
              <a:t>Draw an M in position 1</a:t>
            </a:r>
          </a:p>
          <a:p>
            <a:pPr marL="342900" indent="-342900">
              <a:lnSpc>
                <a:spcPct val="150000"/>
              </a:lnSpc>
              <a:spcAft>
                <a:spcPts val="600"/>
              </a:spcAft>
              <a:buFont typeface="Arial" panose="020B0604020202020204" pitchFamily="34" charset="0"/>
              <a:buChar char="•"/>
            </a:pPr>
            <a:r>
              <a:rPr lang="en-US" sz="2400" dirty="0">
                <a:solidFill>
                  <a:srgbClr val="C00000"/>
                </a:solidFill>
              </a:rPr>
              <a:t>Draw a W in position 2 &amp; 3</a:t>
            </a:r>
          </a:p>
          <a:p>
            <a:pPr marL="342900" indent="-342900">
              <a:lnSpc>
                <a:spcPct val="150000"/>
              </a:lnSpc>
              <a:spcAft>
                <a:spcPts val="600"/>
              </a:spcAft>
              <a:buFont typeface="Arial" panose="020B0604020202020204" pitchFamily="34" charset="0"/>
              <a:buChar char="•"/>
            </a:pPr>
            <a:r>
              <a:rPr lang="en-US" sz="2400" dirty="0">
                <a:solidFill>
                  <a:srgbClr val="00B050"/>
                </a:solidFill>
              </a:rPr>
              <a:t>Draw a circle w/ dots in the center at position 4</a:t>
            </a:r>
          </a:p>
          <a:p>
            <a:pPr marL="342900" indent="-342900">
              <a:lnSpc>
                <a:spcPct val="150000"/>
              </a:lnSpc>
              <a:spcAft>
                <a:spcPts val="600"/>
              </a:spcAft>
              <a:buFont typeface="Arial" panose="020B0604020202020204" pitchFamily="34" charset="0"/>
              <a:buChar char="•"/>
            </a:pPr>
            <a:r>
              <a:rPr lang="en-US" sz="2400" dirty="0">
                <a:solidFill>
                  <a:srgbClr val="7030A0"/>
                </a:solidFill>
              </a:rPr>
              <a:t>Draw lines 5 - 9</a:t>
            </a:r>
          </a:p>
          <a:p>
            <a:pPr marL="342900" indent="-342900">
              <a:lnSpc>
                <a:spcPct val="150000"/>
              </a:lnSpc>
              <a:spcAft>
                <a:spcPts val="600"/>
              </a:spcAft>
              <a:buFont typeface="Arial" panose="020B0604020202020204" pitchFamily="34" charset="0"/>
              <a:buChar char="•"/>
            </a:pPr>
            <a:r>
              <a:rPr lang="en-US" sz="2400" dirty="0">
                <a:solidFill>
                  <a:schemeClr val="tx1">
                    <a:lumMod val="90000"/>
                    <a:lumOff val="10000"/>
                  </a:schemeClr>
                </a:solidFill>
              </a:rPr>
              <a:t>Draw lines 10 &amp; 11</a:t>
            </a:r>
          </a:p>
          <a:p>
            <a:pPr marL="342900" indent="-342900">
              <a:lnSpc>
                <a:spcPct val="150000"/>
              </a:lnSpc>
              <a:spcAft>
                <a:spcPts val="600"/>
              </a:spcAft>
              <a:buFont typeface="Arial" panose="020B0604020202020204" pitchFamily="34" charset="0"/>
              <a:buChar char="•"/>
            </a:pPr>
            <a:r>
              <a:rPr lang="en-US" sz="2400" dirty="0">
                <a:solidFill>
                  <a:srgbClr val="FF0000"/>
                </a:solidFill>
              </a:rPr>
              <a:t>Draw a curly que at position 12</a:t>
            </a:r>
          </a:p>
          <a:p>
            <a:pPr marL="342900" indent="-342900">
              <a:spcAft>
                <a:spcPts val="1200"/>
              </a:spcAft>
              <a:buFont typeface="+mj-lt"/>
              <a:buAutoNum type="arabicPeriod"/>
            </a:pPr>
            <a:endParaRPr lang="en-US" sz="1600" dirty="0"/>
          </a:p>
        </p:txBody>
      </p:sp>
      <p:grpSp>
        <p:nvGrpSpPr>
          <p:cNvPr id="5" name="Group 4"/>
          <p:cNvGrpSpPr/>
          <p:nvPr/>
        </p:nvGrpSpPr>
        <p:grpSpPr>
          <a:xfrm>
            <a:off x="5090627" y="-3447762"/>
            <a:ext cx="6548070" cy="4629868"/>
            <a:chOff x="5528526" y="1428032"/>
            <a:chExt cx="6414504" cy="4397430"/>
          </a:xfrm>
        </p:grpSpPr>
        <p:grpSp>
          <p:nvGrpSpPr>
            <p:cNvPr id="3" name="Group 2"/>
            <p:cNvGrpSpPr/>
            <p:nvPr/>
          </p:nvGrpSpPr>
          <p:grpSpPr>
            <a:xfrm>
              <a:off x="5528526" y="1428032"/>
              <a:ext cx="6165575" cy="4397430"/>
              <a:chOff x="4491539" y="1612071"/>
              <a:chExt cx="6165575" cy="4397430"/>
            </a:xfrm>
          </p:grpSpPr>
          <p:pic>
            <p:nvPicPr>
              <p:cNvPr id="36" name="Picture 35"/>
              <p:cNvPicPr>
                <a:picLocks noChangeAspect="1"/>
              </p:cNvPicPr>
              <p:nvPr/>
            </p:nvPicPr>
            <p:blipFill rotWithShape="1">
              <a:blip r:embed="rId3" cstate="email">
                <a:extLst>
                  <a:ext uri="{28A0092B-C50C-407E-A947-70E740481C1C}">
                    <a14:useLocalDpi xmlns:a14="http://schemas.microsoft.com/office/drawing/2010/main"/>
                  </a:ext>
                </a:extLst>
              </a:blip>
              <a:srcRect l="9030" t="4532" r="15533"/>
              <a:stretch/>
            </p:blipFill>
            <p:spPr>
              <a:xfrm>
                <a:off x="4855029" y="1612071"/>
                <a:ext cx="5802085" cy="4397430"/>
              </a:xfrm>
              <a:prstGeom prst="rect">
                <a:avLst/>
              </a:prstGeom>
              <a:ln w="38100"/>
            </p:spPr>
          </p:pic>
          <p:grpSp>
            <p:nvGrpSpPr>
              <p:cNvPr id="37" name="Group 36"/>
              <p:cNvGrpSpPr/>
              <p:nvPr/>
            </p:nvGrpSpPr>
            <p:grpSpPr>
              <a:xfrm>
                <a:off x="6153332" y="2204932"/>
                <a:ext cx="1069340" cy="690130"/>
                <a:chOff x="4378960" y="2235950"/>
                <a:chExt cx="1069340" cy="690130"/>
              </a:xfrm>
            </p:grpSpPr>
            <p:cxnSp>
              <p:nvCxnSpPr>
                <p:cNvPr id="59" name="Straight Connector 58"/>
                <p:cNvCxnSpPr/>
                <p:nvPr/>
              </p:nvCxnSpPr>
              <p:spPr>
                <a:xfrm>
                  <a:off x="4378960" y="2245360"/>
                  <a:ext cx="548640" cy="68072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60" name="Straight Connector 59"/>
                <p:cNvCxnSpPr/>
                <p:nvPr/>
              </p:nvCxnSpPr>
              <p:spPr>
                <a:xfrm>
                  <a:off x="4378960" y="2240280"/>
                  <a:ext cx="0" cy="68072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61" name="Straight Connector 60"/>
                <p:cNvCxnSpPr/>
                <p:nvPr/>
              </p:nvCxnSpPr>
              <p:spPr>
                <a:xfrm flipV="1">
                  <a:off x="4927600" y="2245360"/>
                  <a:ext cx="520700" cy="67131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62" name="Straight Connector 61"/>
                <p:cNvCxnSpPr/>
                <p:nvPr/>
              </p:nvCxnSpPr>
              <p:spPr>
                <a:xfrm>
                  <a:off x="5448300" y="2235950"/>
                  <a:ext cx="0" cy="68072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grpSp>
          <p:grpSp>
            <p:nvGrpSpPr>
              <p:cNvPr id="38" name="Group 37"/>
              <p:cNvGrpSpPr/>
              <p:nvPr/>
            </p:nvGrpSpPr>
            <p:grpSpPr>
              <a:xfrm rot="10800000">
                <a:off x="8776789" y="4469161"/>
                <a:ext cx="1069340" cy="690130"/>
                <a:chOff x="4378960" y="2235950"/>
                <a:chExt cx="1069340" cy="690130"/>
              </a:xfrm>
            </p:grpSpPr>
            <p:cxnSp>
              <p:nvCxnSpPr>
                <p:cNvPr id="55" name="Straight Connector 54"/>
                <p:cNvCxnSpPr/>
                <p:nvPr/>
              </p:nvCxnSpPr>
              <p:spPr>
                <a:xfrm>
                  <a:off x="4378960" y="2245360"/>
                  <a:ext cx="548640" cy="68072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56" name="Straight Connector 55"/>
                <p:cNvCxnSpPr/>
                <p:nvPr/>
              </p:nvCxnSpPr>
              <p:spPr>
                <a:xfrm>
                  <a:off x="4378960" y="2240280"/>
                  <a:ext cx="0" cy="68072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57" name="Straight Connector 56"/>
                <p:cNvCxnSpPr/>
                <p:nvPr/>
              </p:nvCxnSpPr>
              <p:spPr>
                <a:xfrm flipV="1">
                  <a:off x="4927600" y="2245360"/>
                  <a:ext cx="520700" cy="6713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58" name="Straight Connector 57"/>
                <p:cNvCxnSpPr/>
                <p:nvPr/>
              </p:nvCxnSpPr>
              <p:spPr>
                <a:xfrm>
                  <a:off x="5448300" y="2235950"/>
                  <a:ext cx="0" cy="68072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grpSp>
            <p:nvGrpSpPr>
              <p:cNvPr id="39" name="Group 38"/>
              <p:cNvGrpSpPr/>
              <p:nvPr/>
            </p:nvGrpSpPr>
            <p:grpSpPr>
              <a:xfrm rot="10800000">
                <a:off x="6167302" y="4479672"/>
                <a:ext cx="1069340" cy="690130"/>
                <a:chOff x="4378960" y="2235950"/>
                <a:chExt cx="1069340" cy="690130"/>
              </a:xfrm>
            </p:grpSpPr>
            <p:cxnSp>
              <p:nvCxnSpPr>
                <p:cNvPr id="51" name="Straight Connector 50"/>
                <p:cNvCxnSpPr/>
                <p:nvPr/>
              </p:nvCxnSpPr>
              <p:spPr>
                <a:xfrm>
                  <a:off x="4378960" y="2245360"/>
                  <a:ext cx="548640" cy="68072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52" name="Straight Connector 51"/>
                <p:cNvCxnSpPr/>
                <p:nvPr/>
              </p:nvCxnSpPr>
              <p:spPr>
                <a:xfrm>
                  <a:off x="4378960" y="2240280"/>
                  <a:ext cx="0" cy="68072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53" name="Straight Connector 52"/>
                <p:cNvCxnSpPr/>
                <p:nvPr/>
              </p:nvCxnSpPr>
              <p:spPr>
                <a:xfrm flipV="1">
                  <a:off x="4927600" y="2245360"/>
                  <a:ext cx="520700" cy="6713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54" name="Straight Connector 53"/>
                <p:cNvCxnSpPr/>
                <p:nvPr/>
              </p:nvCxnSpPr>
              <p:spPr>
                <a:xfrm>
                  <a:off x="5448300" y="2235950"/>
                  <a:ext cx="0" cy="68072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sp>
            <p:nvSpPr>
              <p:cNvPr id="40" name="Oval 39"/>
              <p:cNvSpPr/>
              <p:nvPr/>
            </p:nvSpPr>
            <p:spPr>
              <a:xfrm>
                <a:off x="5282185" y="3477600"/>
                <a:ext cx="457200" cy="413657"/>
              </a:xfrm>
              <a:prstGeom prst="ellipse">
                <a:avLst/>
              </a:prstGeom>
              <a:noFill/>
              <a:ln w="38100">
                <a:solidFill>
                  <a:srgbClr val="00B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n>
                    <a:solidFill>
                      <a:srgbClr val="92D050"/>
                    </a:solidFill>
                  </a:ln>
                </a:endParaRPr>
              </a:p>
            </p:txBody>
          </p:sp>
          <p:sp>
            <p:nvSpPr>
              <p:cNvPr id="41" name="Oval 40"/>
              <p:cNvSpPr/>
              <p:nvPr/>
            </p:nvSpPr>
            <p:spPr>
              <a:xfrm flipV="1">
                <a:off x="5406137" y="3660697"/>
                <a:ext cx="45719" cy="45719"/>
              </a:xfrm>
              <a:prstGeom prst="ellipse">
                <a:avLst/>
              </a:prstGeom>
              <a:solidFill>
                <a:schemeClr val="tx1"/>
              </a:solidFill>
              <a:ln w="38100">
                <a:solidFill>
                  <a:srgbClr val="00B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2" name="Oval 41"/>
              <p:cNvSpPr/>
              <p:nvPr/>
            </p:nvSpPr>
            <p:spPr>
              <a:xfrm flipV="1">
                <a:off x="5572761" y="3660697"/>
                <a:ext cx="45719" cy="45719"/>
              </a:xfrm>
              <a:prstGeom prst="ellipse">
                <a:avLst/>
              </a:prstGeom>
              <a:solidFill>
                <a:schemeClr val="tx1"/>
              </a:solidFill>
              <a:ln w="38100">
                <a:solidFill>
                  <a:srgbClr val="00B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3" name="Arc 42"/>
              <p:cNvSpPr/>
              <p:nvPr/>
            </p:nvSpPr>
            <p:spPr>
              <a:xfrm rot="5637422">
                <a:off x="4616625" y="1936341"/>
                <a:ext cx="1423429" cy="1673601"/>
              </a:xfrm>
              <a:prstGeom prst="arc">
                <a:avLst>
                  <a:gd name="adj1" fmla="val 16512960"/>
                  <a:gd name="adj2" fmla="val 20093872"/>
                </a:avLst>
              </a:prstGeom>
              <a:ln w="38100">
                <a:solidFill>
                  <a:srgbClr val="7030A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4" name="Arc 43"/>
              <p:cNvSpPr/>
              <p:nvPr/>
            </p:nvSpPr>
            <p:spPr>
              <a:xfrm rot="20293740">
                <a:off x="4803724" y="3905278"/>
                <a:ext cx="1423429" cy="1673601"/>
              </a:xfrm>
              <a:prstGeom prst="arc">
                <a:avLst>
                  <a:gd name="adj1" fmla="val 17690935"/>
                  <a:gd name="adj2" fmla="val 0"/>
                </a:avLst>
              </a:prstGeom>
              <a:ln w="38100">
                <a:solidFill>
                  <a:srgbClr val="7030A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5" name="Arc 44"/>
              <p:cNvSpPr/>
              <p:nvPr/>
            </p:nvSpPr>
            <p:spPr>
              <a:xfrm rot="17400308">
                <a:off x="5787522" y="3994903"/>
                <a:ext cx="584374" cy="345087"/>
              </a:xfrm>
              <a:prstGeom prst="arc">
                <a:avLst>
                  <a:gd name="adj1" fmla="val 16512960"/>
                  <a:gd name="adj2" fmla="val 21196747"/>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46" name="Arc 45"/>
              <p:cNvSpPr/>
              <p:nvPr/>
            </p:nvSpPr>
            <p:spPr>
              <a:xfrm rot="11420265">
                <a:off x="5984618" y="3098229"/>
                <a:ext cx="584374" cy="345087"/>
              </a:xfrm>
              <a:prstGeom prst="arc">
                <a:avLst>
                  <a:gd name="adj1" fmla="val 16512960"/>
                  <a:gd name="adj2" fmla="val 21196747"/>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47" name="Arc 46"/>
              <p:cNvSpPr/>
              <p:nvPr/>
            </p:nvSpPr>
            <p:spPr>
              <a:xfrm rot="18644163">
                <a:off x="6842857" y="2440742"/>
                <a:ext cx="2961045" cy="3140795"/>
              </a:xfrm>
              <a:prstGeom prst="arc">
                <a:avLst>
                  <a:gd name="adj1" fmla="val 16512960"/>
                  <a:gd name="adj2" fmla="val 0"/>
                </a:avLst>
              </a:prstGeom>
              <a:ln w="38100">
                <a:solidFill>
                  <a:srgbClr val="7030A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48" name="Arc 47"/>
              <p:cNvSpPr/>
              <p:nvPr/>
            </p:nvSpPr>
            <p:spPr>
              <a:xfrm rot="822057">
                <a:off x="7320979" y="2714714"/>
                <a:ext cx="2558536" cy="2909084"/>
              </a:xfrm>
              <a:prstGeom prst="arc">
                <a:avLst>
                  <a:gd name="adj1" fmla="val 17084436"/>
                  <a:gd name="adj2" fmla="val 58486"/>
                </a:avLst>
              </a:prstGeom>
              <a:ln w="38100">
                <a:solidFill>
                  <a:srgbClr val="7030A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9" name="Arc 48"/>
              <p:cNvSpPr/>
              <p:nvPr/>
            </p:nvSpPr>
            <p:spPr>
              <a:xfrm rot="7708330">
                <a:off x="6811972" y="2377429"/>
                <a:ext cx="2180781" cy="2487038"/>
              </a:xfrm>
              <a:prstGeom prst="arc">
                <a:avLst>
                  <a:gd name="adj1" fmla="val 16512960"/>
                  <a:gd name="adj2" fmla="val 0"/>
                </a:avLst>
              </a:prstGeom>
              <a:ln w="38100">
                <a:solidFill>
                  <a:srgbClr val="7030A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0" name="Freeform 49"/>
              <p:cNvSpPr/>
              <p:nvPr/>
            </p:nvSpPr>
            <p:spPr>
              <a:xfrm>
                <a:off x="9805852" y="3264747"/>
                <a:ext cx="655320" cy="285635"/>
              </a:xfrm>
              <a:custGeom>
                <a:avLst/>
                <a:gdLst>
                  <a:gd name="connsiteX0" fmla="*/ 0 w 655320"/>
                  <a:gd name="connsiteY0" fmla="*/ 285635 h 285635"/>
                  <a:gd name="connsiteX1" fmla="*/ 236220 w 655320"/>
                  <a:gd name="connsiteY1" fmla="*/ 270395 h 285635"/>
                  <a:gd name="connsiteX2" fmla="*/ 304800 w 655320"/>
                  <a:gd name="connsiteY2" fmla="*/ 232295 h 285635"/>
                  <a:gd name="connsiteX3" fmla="*/ 327660 w 655320"/>
                  <a:gd name="connsiteY3" fmla="*/ 217055 h 285635"/>
                  <a:gd name="connsiteX4" fmla="*/ 342900 w 655320"/>
                  <a:gd name="connsiteY4" fmla="*/ 171335 h 285635"/>
                  <a:gd name="connsiteX5" fmla="*/ 350520 w 655320"/>
                  <a:gd name="connsiteY5" fmla="*/ 148475 h 285635"/>
                  <a:gd name="connsiteX6" fmla="*/ 373380 w 655320"/>
                  <a:gd name="connsiteY6" fmla="*/ 102755 h 285635"/>
                  <a:gd name="connsiteX7" fmla="*/ 358140 w 655320"/>
                  <a:gd name="connsiteY7" fmla="*/ 26555 h 285635"/>
                  <a:gd name="connsiteX8" fmla="*/ 236220 w 655320"/>
                  <a:gd name="connsiteY8" fmla="*/ 72275 h 285635"/>
                  <a:gd name="connsiteX9" fmla="*/ 243840 w 655320"/>
                  <a:gd name="connsiteY9" fmla="*/ 156095 h 285635"/>
                  <a:gd name="connsiteX10" fmla="*/ 274320 w 655320"/>
                  <a:gd name="connsiteY10" fmla="*/ 163715 h 285635"/>
                  <a:gd name="connsiteX11" fmla="*/ 297180 w 655320"/>
                  <a:gd name="connsiteY11" fmla="*/ 171335 h 285635"/>
                  <a:gd name="connsiteX12" fmla="*/ 320040 w 655320"/>
                  <a:gd name="connsiteY12" fmla="*/ 186575 h 285635"/>
                  <a:gd name="connsiteX13" fmla="*/ 342900 w 655320"/>
                  <a:gd name="connsiteY13" fmla="*/ 194195 h 285635"/>
                  <a:gd name="connsiteX14" fmla="*/ 426720 w 655320"/>
                  <a:gd name="connsiteY14" fmla="*/ 209435 h 285635"/>
                  <a:gd name="connsiteX15" fmla="*/ 495300 w 655320"/>
                  <a:gd name="connsiteY15" fmla="*/ 201815 h 285635"/>
                  <a:gd name="connsiteX16" fmla="*/ 525780 w 655320"/>
                  <a:gd name="connsiteY16" fmla="*/ 156095 h 285635"/>
                  <a:gd name="connsiteX17" fmla="*/ 571500 w 655320"/>
                  <a:gd name="connsiteY17" fmla="*/ 125615 h 285635"/>
                  <a:gd name="connsiteX18" fmla="*/ 586740 w 655320"/>
                  <a:gd name="connsiteY18" fmla="*/ 102755 h 285635"/>
                  <a:gd name="connsiteX19" fmla="*/ 640080 w 655320"/>
                  <a:gd name="connsiteY19" fmla="*/ 64655 h 285635"/>
                  <a:gd name="connsiteX20" fmla="*/ 655320 w 655320"/>
                  <a:gd name="connsiteY20" fmla="*/ 49415 h 28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5320" h="285635">
                    <a:moveTo>
                      <a:pt x="0" y="285635"/>
                    </a:moveTo>
                    <a:cubicBezTo>
                      <a:pt x="78740" y="280555"/>
                      <a:pt x="157622" y="277330"/>
                      <a:pt x="236220" y="270395"/>
                    </a:cubicBezTo>
                    <a:cubicBezTo>
                      <a:pt x="259407" y="268349"/>
                      <a:pt x="291275" y="241312"/>
                      <a:pt x="304800" y="232295"/>
                    </a:cubicBezTo>
                    <a:lnTo>
                      <a:pt x="327660" y="217055"/>
                    </a:lnTo>
                    <a:lnTo>
                      <a:pt x="342900" y="171335"/>
                    </a:lnTo>
                    <a:cubicBezTo>
                      <a:pt x="345440" y="163715"/>
                      <a:pt x="346065" y="155158"/>
                      <a:pt x="350520" y="148475"/>
                    </a:cubicBezTo>
                    <a:cubicBezTo>
                      <a:pt x="370215" y="118932"/>
                      <a:pt x="362864" y="134303"/>
                      <a:pt x="373380" y="102755"/>
                    </a:cubicBezTo>
                    <a:cubicBezTo>
                      <a:pt x="368300" y="77355"/>
                      <a:pt x="381033" y="38675"/>
                      <a:pt x="358140" y="26555"/>
                    </a:cubicBezTo>
                    <a:cubicBezTo>
                      <a:pt x="244632" y="-33537"/>
                      <a:pt x="246677" y="19991"/>
                      <a:pt x="236220" y="72275"/>
                    </a:cubicBezTo>
                    <a:cubicBezTo>
                      <a:pt x="238760" y="100215"/>
                      <a:pt x="233050" y="130198"/>
                      <a:pt x="243840" y="156095"/>
                    </a:cubicBezTo>
                    <a:cubicBezTo>
                      <a:pt x="247868" y="165762"/>
                      <a:pt x="264250" y="160838"/>
                      <a:pt x="274320" y="163715"/>
                    </a:cubicBezTo>
                    <a:cubicBezTo>
                      <a:pt x="282043" y="165922"/>
                      <a:pt x="289996" y="167743"/>
                      <a:pt x="297180" y="171335"/>
                    </a:cubicBezTo>
                    <a:cubicBezTo>
                      <a:pt x="305371" y="175431"/>
                      <a:pt x="311849" y="182479"/>
                      <a:pt x="320040" y="186575"/>
                    </a:cubicBezTo>
                    <a:cubicBezTo>
                      <a:pt x="327224" y="190167"/>
                      <a:pt x="335177" y="191988"/>
                      <a:pt x="342900" y="194195"/>
                    </a:cubicBezTo>
                    <a:cubicBezTo>
                      <a:pt x="378828" y="204460"/>
                      <a:pt x="383551" y="203268"/>
                      <a:pt x="426720" y="209435"/>
                    </a:cubicBezTo>
                    <a:cubicBezTo>
                      <a:pt x="449580" y="206895"/>
                      <a:pt x="475049" y="212720"/>
                      <a:pt x="495300" y="201815"/>
                    </a:cubicBezTo>
                    <a:cubicBezTo>
                      <a:pt x="511427" y="193131"/>
                      <a:pt x="510540" y="166255"/>
                      <a:pt x="525780" y="156095"/>
                    </a:cubicBezTo>
                    <a:lnTo>
                      <a:pt x="571500" y="125615"/>
                    </a:lnTo>
                    <a:cubicBezTo>
                      <a:pt x="576580" y="117995"/>
                      <a:pt x="580264" y="109231"/>
                      <a:pt x="586740" y="102755"/>
                    </a:cubicBezTo>
                    <a:cubicBezTo>
                      <a:pt x="608192" y="81303"/>
                      <a:pt x="618447" y="81962"/>
                      <a:pt x="640080" y="64655"/>
                    </a:cubicBezTo>
                    <a:cubicBezTo>
                      <a:pt x="645690" y="60167"/>
                      <a:pt x="650240" y="54495"/>
                      <a:pt x="655320" y="49415"/>
                    </a:cubicBezTo>
                  </a:path>
                </a:pathLst>
              </a:custGeom>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
          <p:nvSpPr>
            <p:cNvPr id="64" name="Rectangle 63"/>
            <p:cNvSpPr/>
            <p:nvPr/>
          </p:nvSpPr>
          <p:spPr>
            <a:xfrm>
              <a:off x="7412926" y="1779717"/>
              <a:ext cx="385042" cy="523220"/>
            </a:xfrm>
            <a:prstGeom prst="rect">
              <a:avLst/>
            </a:prstGeom>
          </p:spPr>
          <p:txBody>
            <a:bodyPr wrap="none">
              <a:spAutoFit/>
            </a:bodyPr>
            <a:lstStyle/>
            <a:p>
              <a:r>
                <a:rPr lang="en-US" sz="2800" dirty="0">
                  <a:solidFill>
                    <a:srgbClr val="0070C0"/>
                  </a:solidFill>
                </a:rPr>
                <a:t>1</a:t>
              </a:r>
              <a:endParaRPr lang="en-US" dirty="0"/>
            </a:p>
          </p:txBody>
        </p:sp>
        <p:sp>
          <p:nvSpPr>
            <p:cNvPr id="66" name="Rectangle 65"/>
            <p:cNvSpPr/>
            <p:nvPr/>
          </p:nvSpPr>
          <p:spPr>
            <a:xfrm>
              <a:off x="7433620" y="4780474"/>
              <a:ext cx="356188" cy="461665"/>
            </a:xfrm>
            <a:prstGeom prst="rect">
              <a:avLst/>
            </a:prstGeom>
          </p:spPr>
          <p:txBody>
            <a:bodyPr wrap="none">
              <a:spAutoFit/>
            </a:bodyPr>
            <a:lstStyle/>
            <a:p>
              <a:r>
                <a:rPr lang="en-US" sz="2400" dirty="0">
                  <a:solidFill>
                    <a:srgbClr val="C00000"/>
                  </a:solidFill>
                </a:rPr>
                <a:t>2</a:t>
              </a:r>
              <a:endParaRPr lang="en-US" dirty="0"/>
            </a:p>
          </p:txBody>
        </p:sp>
        <p:sp>
          <p:nvSpPr>
            <p:cNvPr id="68" name="Rectangle 67"/>
            <p:cNvSpPr/>
            <p:nvPr/>
          </p:nvSpPr>
          <p:spPr>
            <a:xfrm>
              <a:off x="10000928" y="4780474"/>
              <a:ext cx="356188" cy="461665"/>
            </a:xfrm>
            <a:prstGeom prst="rect">
              <a:avLst/>
            </a:prstGeom>
          </p:spPr>
          <p:txBody>
            <a:bodyPr wrap="none">
              <a:spAutoFit/>
            </a:bodyPr>
            <a:lstStyle/>
            <a:p>
              <a:r>
                <a:rPr lang="en-US" sz="2400" dirty="0">
                  <a:solidFill>
                    <a:srgbClr val="C00000"/>
                  </a:solidFill>
                </a:rPr>
                <a:t>3</a:t>
              </a:r>
              <a:endParaRPr lang="en-US" dirty="0"/>
            </a:p>
          </p:txBody>
        </p:sp>
        <p:sp>
          <p:nvSpPr>
            <p:cNvPr id="70" name="Rectangle 69"/>
            <p:cNvSpPr/>
            <p:nvPr/>
          </p:nvSpPr>
          <p:spPr>
            <a:xfrm>
              <a:off x="5930472" y="3299126"/>
              <a:ext cx="356188" cy="461665"/>
            </a:xfrm>
            <a:prstGeom prst="rect">
              <a:avLst/>
            </a:prstGeom>
          </p:spPr>
          <p:txBody>
            <a:bodyPr wrap="none">
              <a:spAutoFit/>
            </a:bodyPr>
            <a:lstStyle/>
            <a:p>
              <a:r>
                <a:rPr lang="en-US" sz="2400" dirty="0">
                  <a:solidFill>
                    <a:srgbClr val="00B050"/>
                  </a:solidFill>
                </a:rPr>
                <a:t>4</a:t>
              </a:r>
              <a:endParaRPr lang="en-US" dirty="0"/>
            </a:p>
          </p:txBody>
        </p:sp>
        <p:sp>
          <p:nvSpPr>
            <p:cNvPr id="72" name="Rectangle 71"/>
            <p:cNvSpPr/>
            <p:nvPr/>
          </p:nvSpPr>
          <p:spPr>
            <a:xfrm>
              <a:off x="6436263" y="2843772"/>
              <a:ext cx="356188" cy="461665"/>
            </a:xfrm>
            <a:prstGeom prst="rect">
              <a:avLst/>
            </a:prstGeom>
          </p:spPr>
          <p:txBody>
            <a:bodyPr wrap="none">
              <a:spAutoFit/>
            </a:bodyPr>
            <a:lstStyle/>
            <a:p>
              <a:r>
                <a:rPr lang="en-US" sz="2400" dirty="0">
                  <a:solidFill>
                    <a:srgbClr val="7030A0"/>
                  </a:solidFill>
                </a:rPr>
                <a:t>5</a:t>
              </a:r>
              <a:endParaRPr lang="en-US" dirty="0"/>
            </a:p>
          </p:txBody>
        </p:sp>
        <p:sp>
          <p:nvSpPr>
            <p:cNvPr id="73" name="Rectangle 72"/>
            <p:cNvSpPr/>
            <p:nvPr/>
          </p:nvSpPr>
          <p:spPr>
            <a:xfrm>
              <a:off x="10323922" y="2892473"/>
              <a:ext cx="356188" cy="461665"/>
            </a:xfrm>
            <a:prstGeom prst="rect">
              <a:avLst/>
            </a:prstGeom>
          </p:spPr>
          <p:txBody>
            <a:bodyPr wrap="none">
              <a:spAutoFit/>
            </a:bodyPr>
            <a:lstStyle/>
            <a:p>
              <a:r>
                <a:rPr lang="en-US" sz="2400" dirty="0">
                  <a:solidFill>
                    <a:srgbClr val="7030A0"/>
                  </a:solidFill>
                </a:rPr>
                <a:t>9</a:t>
              </a:r>
              <a:endParaRPr lang="en-US" dirty="0"/>
            </a:p>
          </p:txBody>
        </p:sp>
        <p:sp>
          <p:nvSpPr>
            <p:cNvPr id="74" name="Rectangle 73"/>
            <p:cNvSpPr/>
            <p:nvPr/>
          </p:nvSpPr>
          <p:spPr>
            <a:xfrm>
              <a:off x="8885932" y="1908955"/>
              <a:ext cx="356188" cy="461665"/>
            </a:xfrm>
            <a:prstGeom prst="rect">
              <a:avLst/>
            </a:prstGeom>
          </p:spPr>
          <p:txBody>
            <a:bodyPr wrap="none">
              <a:spAutoFit/>
            </a:bodyPr>
            <a:lstStyle/>
            <a:p>
              <a:r>
                <a:rPr lang="en-US" sz="2400" dirty="0">
                  <a:solidFill>
                    <a:srgbClr val="7030A0"/>
                  </a:solidFill>
                </a:rPr>
                <a:t>8</a:t>
              </a:r>
              <a:endParaRPr lang="en-US" dirty="0"/>
            </a:p>
          </p:txBody>
        </p:sp>
        <p:sp>
          <p:nvSpPr>
            <p:cNvPr id="75" name="Rectangle 74"/>
            <p:cNvSpPr/>
            <p:nvPr/>
          </p:nvSpPr>
          <p:spPr>
            <a:xfrm>
              <a:off x="8885797" y="4542000"/>
              <a:ext cx="356188" cy="461665"/>
            </a:xfrm>
            <a:prstGeom prst="rect">
              <a:avLst/>
            </a:prstGeom>
          </p:spPr>
          <p:txBody>
            <a:bodyPr wrap="none">
              <a:spAutoFit/>
            </a:bodyPr>
            <a:lstStyle/>
            <a:p>
              <a:r>
                <a:rPr lang="en-US" sz="2400" dirty="0">
                  <a:solidFill>
                    <a:srgbClr val="7030A0"/>
                  </a:solidFill>
                </a:rPr>
                <a:t>7</a:t>
              </a:r>
              <a:endParaRPr lang="en-US" dirty="0"/>
            </a:p>
          </p:txBody>
        </p:sp>
        <p:sp>
          <p:nvSpPr>
            <p:cNvPr id="76" name="Rectangle 75"/>
            <p:cNvSpPr/>
            <p:nvPr/>
          </p:nvSpPr>
          <p:spPr>
            <a:xfrm>
              <a:off x="6728972" y="3916414"/>
              <a:ext cx="356188" cy="461665"/>
            </a:xfrm>
            <a:prstGeom prst="rect">
              <a:avLst/>
            </a:prstGeom>
          </p:spPr>
          <p:txBody>
            <a:bodyPr wrap="none">
              <a:spAutoFit/>
            </a:bodyPr>
            <a:lstStyle/>
            <a:p>
              <a:r>
                <a:rPr lang="en-US" sz="2400" dirty="0">
                  <a:solidFill>
                    <a:srgbClr val="7030A0"/>
                  </a:solidFill>
                </a:rPr>
                <a:t>6</a:t>
              </a:r>
              <a:endParaRPr lang="en-US" dirty="0"/>
            </a:p>
          </p:txBody>
        </p:sp>
        <p:sp>
          <p:nvSpPr>
            <p:cNvPr id="78" name="Rectangle 77"/>
            <p:cNvSpPr/>
            <p:nvPr/>
          </p:nvSpPr>
          <p:spPr>
            <a:xfrm>
              <a:off x="7114087" y="2937520"/>
              <a:ext cx="576420" cy="461665"/>
            </a:xfrm>
            <a:prstGeom prst="rect">
              <a:avLst/>
            </a:prstGeom>
          </p:spPr>
          <p:txBody>
            <a:bodyPr wrap="square">
              <a:spAutoFit/>
            </a:bodyPr>
            <a:lstStyle/>
            <a:p>
              <a:r>
                <a:rPr lang="en-US" sz="2400" dirty="0">
                  <a:solidFill>
                    <a:srgbClr val="2D2E2D">
                      <a:lumMod val="90000"/>
                      <a:lumOff val="10000"/>
                    </a:srgbClr>
                  </a:solidFill>
                </a:rPr>
                <a:t>10 </a:t>
              </a:r>
              <a:endParaRPr lang="en-US" dirty="0"/>
            </a:p>
          </p:txBody>
        </p:sp>
        <p:sp>
          <p:nvSpPr>
            <p:cNvPr id="79" name="Rectangle 78"/>
            <p:cNvSpPr/>
            <p:nvPr/>
          </p:nvSpPr>
          <p:spPr>
            <a:xfrm>
              <a:off x="7095574" y="3433383"/>
              <a:ext cx="576420" cy="461665"/>
            </a:xfrm>
            <a:prstGeom prst="rect">
              <a:avLst/>
            </a:prstGeom>
          </p:spPr>
          <p:txBody>
            <a:bodyPr wrap="square">
              <a:spAutoFit/>
            </a:bodyPr>
            <a:lstStyle/>
            <a:p>
              <a:r>
                <a:rPr lang="en-US" sz="2400" dirty="0">
                  <a:solidFill>
                    <a:srgbClr val="2D2E2D">
                      <a:lumMod val="90000"/>
                      <a:lumOff val="10000"/>
                    </a:srgbClr>
                  </a:solidFill>
                </a:rPr>
                <a:t>11 </a:t>
              </a:r>
              <a:endParaRPr lang="en-US" dirty="0"/>
            </a:p>
          </p:txBody>
        </p:sp>
        <p:sp>
          <p:nvSpPr>
            <p:cNvPr id="81" name="Rectangle 80"/>
            <p:cNvSpPr/>
            <p:nvPr/>
          </p:nvSpPr>
          <p:spPr>
            <a:xfrm>
              <a:off x="11415321" y="2824453"/>
              <a:ext cx="527709" cy="461665"/>
            </a:xfrm>
            <a:prstGeom prst="rect">
              <a:avLst/>
            </a:prstGeom>
          </p:spPr>
          <p:txBody>
            <a:bodyPr wrap="none">
              <a:spAutoFit/>
            </a:bodyPr>
            <a:lstStyle/>
            <a:p>
              <a:pPr lvl="0">
                <a:spcAft>
                  <a:spcPts val="1200"/>
                </a:spcAft>
              </a:pPr>
              <a:r>
                <a:rPr lang="en-US" sz="2400" dirty="0">
                  <a:solidFill>
                    <a:srgbClr val="FF0000"/>
                  </a:solidFill>
                </a:rPr>
                <a:t>12</a:t>
              </a:r>
            </a:p>
          </p:txBody>
        </p:sp>
      </p:grpSp>
      <p:cxnSp>
        <p:nvCxnSpPr>
          <p:cNvPr id="65" name="Straight Connector 64"/>
          <p:cNvCxnSpPr/>
          <p:nvPr/>
        </p:nvCxnSpPr>
        <p:spPr>
          <a:xfrm>
            <a:off x="618565" y="1255848"/>
            <a:ext cx="10984096"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1792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083027" y="3733037"/>
            <a:ext cx="1552574" cy="2292113"/>
          </a:xfrm>
          <a:prstGeom prst="rect">
            <a:avLst/>
          </a:prstGeom>
          <a:blipFill dpi="0" rotWithShape="1">
            <a:blip r:embed="rId5">
              <a:alphaModFix amt="32000"/>
            </a:blip>
            <a:srcRect/>
            <a:stretch>
              <a:fillRect/>
            </a:stretch>
          </a:blipFill>
          <a:effectLst>
            <a:glow rad="127000">
              <a:schemeClr val="accent1"/>
            </a:glow>
          </a:effectLst>
        </p:spPr>
      </p:pic>
      <p:sp>
        <p:nvSpPr>
          <p:cNvPr id="2" name="Title 1"/>
          <p:cNvSpPr>
            <a:spLocks noGrp="1"/>
          </p:cNvSpPr>
          <p:nvPr>
            <p:ph type="title"/>
          </p:nvPr>
        </p:nvSpPr>
        <p:spPr>
          <a:xfrm>
            <a:off x="618566" y="365307"/>
            <a:ext cx="10984096" cy="743057"/>
          </a:xfrm>
        </p:spPr>
        <p:txBody>
          <a:bodyPr>
            <a:normAutofit/>
          </a:bodyPr>
          <a:lstStyle/>
          <a:p>
            <a:pPr algn="ctr"/>
            <a:r>
              <a:rPr lang="en-US" sz="3600" dirty="0">
                <a:solidFill>
                  <a:srgbClr val="0070C0"/>
                </a:solidFill>
              </a:rPr>
              <a:t>Definition from Lean Experts</a:t>
            </a:r>
          </a:p>
        </p:txBody>
      </p:sp>
      <p:sp>
        <p:nvSpPr>
          <p:cNvPr id="4" name="TextBox 7"/>
          <p:cNvSpPr txBox="1"/>
          <p:nvPr/>
        </p:nvSpPr>
        <p:spPr>
          <a:xfrm>
            <a:off x="9171096" y="6513992"/>
            <a:ext cx="2864498"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200" dirty="0"/>
              <a:t>© 2016 </a:t>
            </a:r>
            <a:r>
              <a:rPr lang="en-US" sz="1200"/>
              <a:t>ImprovementHabit</a:t>
            </a:r>
            <a:r>
              <a:rPr lang="en-US" sz="1200" dirty="0"/>
              <a:t>.</a:t>
            </a:r>
            <a:r>
              <a:rPr lang="en-US" sz="1200"/>
              <a:t>org</a:t>
            </a:r>
            <a:endParaRPr lang="en-US" sz="1200" dirty="0"/>
          </a:p>
        </p:txBody>
      </p:sp>
      <p:graphicFrame>
        <p:nvGraphicFramePr>
          <p:cNvPr id="5" name="Object 4">
            <a:hlinkClick r:id="" action="ppaction://ole?verb=0"/>
          </p:cNvPr>
          <p:cNvGraphicFramePr>
            <a:graphicFrameLocks noChangeAspect="1"/>
          </p:cNvGraphicFramePr>
          <p:nvPr>
            <p:extLst>
              <p:ext uri="{D42A27DB-BD31-4B8C-83A1-F6EECF244321}">
                <p14:modId xmlns:p14="http://schemas.microsoft.com/office/powerpoint/2010/main" val="807854159"/>
              </p:ext>
            </p:extLst>
          </p:nvPr>
        </p:nvGraphicFramePr>
        <p:xfrm>
          <a:off x="78509" y="6270387"/>
          <a:ext cx="701517" cy="607738"/>
        </p:xfrm>
        <a:graphic>
          <a:graphicData uri="http://schemas.openxmlformats.org/presentationml/2006/ole">
            <mc:AlternateContent xmlns:mc="http://schemas.openxmlformats.org/markup-compatibility/2006">
              <mc:Choice xmlns:v="urn:schemas-microsoft-com:vml" Requires="v">
                <p:oleObj name="Acrobat Document" showAsIcon="1" r:id="rId6" imgW="914400" imgH="792360" progId="AcroExch.Document.DC">
                  <p:embed/>
                </p:oleObj>
              </mc:Choice>
              <mc:Fallback>
                <p:oleObj name="Acrobat Document" showAsIcon="1" r:id="rId6" imgW="914400" imgH="792360" progId="AcroExch.Document.DC">
                  <p:embed/>
                  <p:pic>
                    <p:nvPicPr>
                      <p:cNvPr id="5" name="Object 4">
                        <a:hlinkClick r:id="" action="ppaction://ole?verb=0"/>
                      </p:cNvPr>
                      <p:cNvPicPr/>
                      <p:nvPr/>
                    </p:nvPicPr>
                    <p:blipFill>
                      <a:blip r:embed="rId7"/>
                      <a:stretch>
                        <a:fillRect/>
                      </a:stretch>
                    </p:blipFill>
                    <p:spPr>
                      <a:xfrm>
                        <a:off x="78509" y="6270387"/>
                        <a:ext cx="701517" cy="607738"/>
                      </a:xfrm>
                      <a:prstGeom prst="rect">
                        <a:avLst/>
                      </a:prstGeom>
                    </p:spPr>
                  </p:pic>
                </p:oleObj>
              </mc:Fallback>
            </mc:AlternateContent>
          </a:graphicData>
        </a:graphic>
      </p:graphicFrame>
      <p:sp>
        <p:nvSpPr>
          <p:cNvPr id="8" name="TextBox 7"/>
          <p:cNvSpPr txBox="1"/>
          <p:nvPr/>
        </p:nvSpPr>
        <p:spPr>
          <a:xfrm>
            <a:off x="860770" y="1505379"/>
            <a:ext cx="10457471" cy="3323987"/>
          </a:xfrm>
          <a:prstGeom prst="rect">
            <a:avLst/>
          </a:prstGeom>
          <a:noFill/>
        </p:spPr>
        <p:txBody>
          <a:bodyPr wrap="square" rtlCol="0">
            <a:spAutoFit/>
          </a:bodyPr>
          <a:lstStyle/>
          <a:p>
            <a:pPr>
              <a:lnSpc>
                <a:spcPct val="150000"/>
              </a:lnSpc>
              <a:defRPr/>
            </a:pPr>
            <a:r>
              <a:rPr lang="en-US" sz="2800" dirty="0">
                <a:solidFill>
                  <a:srgbClr val="0070C0"/>
                </a:solidFill>
              </a:rPr>
              <a:t>“</a:t>
            </a:r>
            <a:r>
              <a:rPr lang="en-US" sz="2800" i="1" dirty="0">
                <a:solidFill>
                  <a:srgbClr val="0070C0"/>
                </a:solidFill>
              </a:rPr>
              <a:t>Standardized work is not to make all tasks highly repetitive; the intent is to define the best methods and to reduce variation in the work method as much as possible…”</a:t>
            </a:r>
            <a:r>
              <a:rPr lang="en-US" sz="1400" dirty="0">
                <a:solidFill>
                  <a:srgbClr val="0070C0"/>
                </a:solidFill>
              </a:rPr>
              <a:t> </a:t>
            </a:r>
            <a:r>
              <a:rPr lang="en-US" sz="1400" dirty="0"/>
              <a:t>(as cited in Feng &amp; Ballard, 2008, p. 5). </a:t>
            </a:r>
          </a:p>
          <a:p>
            <a:pPr algn="r">
              <a:lnSpc>
                <a:spcPct val="150000"/>
              </a:lnSpc>
              <a:defRPr/>
            </a:pPr>
            <a:r>
              <a:rPr lang="en-US" sz="2800" dirty="0"/>
              <a:t>- Jeff Liker and David Meier</a:t>
            </a:r>
          </a:p>
          <a:p>
            <a:pPr>
              <a:lnSpc>
                <a:spcPct val="150000"/>
              </a:lnSpc>
              <a:defRPr/>
            </a:pPr>
            <a:endParaRPr lang="en-US" sz="2800" dirty="0"/>
          </a:p>
        </p:txBody>
      </p:sp>
      <p:sp>
        <p:nvSpPr>
          <p:cNvPr id="9" name="TextBox 8"/>
          <p:cNvSpPr txBox="1"/>
          <p:nvPr/>
        </p:nvSpPr>
        <p:spPr>
          <a:xfrm>
            <a:off x="860770" y="6366507"/>
            <a:ext cx="9624350" cy="415498"/>
          </a:xfrm>
          <a:prstGeom prst="rect">
            <a:avLst/>
          </a:prstGeom>
          <a:noFill/>
        </p:spPr>
        <p:txBody>
          <a:bodyPr wrap="square" rtlCol="0">
            <a:spAutoFit/>
          </a:bodyPr>
          <a:lstStyle/>
          <a:p>
            <a:pPr marL="396875" indent="-396875"/>
            <a:r>
              <a:rPr lang="en-US" sz="1050" dirty="0"/>
              <a:t>Feng, P. P., &amp; Ballard, G. (2008). Standard Work from a Lean Theory Perspective. </a:t>
            </a:r>
            <a:r>
              <a:rPr lang="en-US" sz="1050" i="1" dirty="0"/>
              <a:t>16th Annual Conference of the International Group for Lean Construction Production Planning and Control,</a:t>
            </a:r>
            <a:r>
              <a:rPr lang="en-US" sz="1050" dirty="0"/>
              <a:t> 1-10. Retrieved from </a:t>
            </a:r>
            <a:r>
              <a:rPr lang="en-US" sz="1050" dirty="0">
                <a:hlinkClick r:id="rId8"/>
              </a:rPr>
              <a:t>https://www.academia.edu/2800125/Standard_Work_from_a_Lean_Theory_Perspective</a:t>
            </a:r>
            <a:r>
              <a:rPr lang="en-US" sz="1050" dirty="0"/>
              <a:t> </a:t>
            </a:r>
          </a:p>
        </p:txBody>
      </p:sp>
      <p:cxnSp>
        <p:nvCxnSpPr>
          <p:cNvPr id="11" name="Straight Connector 10"/>
          <p:cNvCxnSpPr/>
          <p:nvPr/>
        </p:nvCxnSpPr>
        <p:spPr>
          <a:xfrm>
            <a:off x="618565" y="1255848"/>
            <a:ext cx="10984096"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4447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566" y="365307"/>
            <a:ext cx="10984096" cy="743057"/>
          </a:xfrm>
        </p:spPr>
        <p:txBody>
          <a:bodyPr>
            <a:normAutofit/>
          </a:bodyPr>
          <a:lstStyle/>
          <a:p>
            <a:pPr algn="ctr"/>
            <a:r>
              <a:rPr lang="en-US" sz="3600" dirty="0">
                <a:solidFill>
                  <a:srgbClr val="0070C0"/>
                </a:solidFill>
              </a:rPr>
              <a:t>Standard Work Examples</a:t>
            </a:r>
          </a:p>
        </p:txBody>
      </p:sp>
      <p:sp>
        <p:nvSpPr>
          <p:cNvPr id="4" name="TextBox 7"/>
          <p:cNvSpPr txBox="1"/>
          <p:nvPr/>
        </p:nvSpPr>
        <p:spPr>
          <a:xfrm>
            <a:off x="9171096" y="6513992"/>
            <a:ext cx="2864498"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200" dirty="0"/>
              <a:t>© 2016 </a:t>
            </a:r>
            <a:r>
              <a:rPr lang="en-US" sz="1200"/>
              <a:t>ImprovementHabit</a:t>
            </a:r>
            <a:r>
              <a:rPr lang="en-US" sz="1200" dirty="0"/>
              <a:t>.</a:t>
            </a:r>
            <a:r>
              <a:rPr lang="en-US" sz="1200"/>
              <a:t>org</a:t>
            </a:r>
            <a:endParaRPr lang="en-US" sz="1200" dirty="0"/>
          </a:p>
        </p:txBody>
      </p:sp>
      <p:cxnSp>
        <p:nvCxnSpPr>
          <p:cNvPr id="11" name="Straight Connector 10"/>
          <p:cNvCxnSpPr/>
          <p:nvPr/>
        </p:nvCxnSpPr>
        <p:spPr>
          <a:xfrm>
            <a:off x="618565" y="1255848"/>
            <a:ext cx="10984096"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4098" name="Picture 2" descr="Color Coded Clea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8844" y="3019425"/>
            <a:ext cx="8286750" cy="38385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hart for color coded areas"/>
          <p:cNvPicPr>
            <a:picLocks noChangeAspect="1" noChangeArrowheads="1"/>
          </p:cNvPicPr>
          <p:nvPr/>
        </p:nvPicPr>
        <p:blipFill rotWithShape="1">
          <a:blip r:embed="rId4">
            <a:extLst>
              <a:ext uri="{28A0092B-C50C-407E-A947-70E740481C1C}">
                <a14:useLocalDpi xmlns:a14="http://schemas.microsoft.com/office/drawing/2010/main" val="0"/>
              </a:ext>
            </a:extLst>
          </a:blip>
          <a:srcRect l="-1" r="24281"/>
          <a:stretch/>
        </p:blipFill>
        <p:spPr bwMode="auto">
          <a:xfrm>
            <a:off x="0" y="1274399"/>
            <a:ext cx="5091953" cy="23652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18565" y="6427699"/>
            <a:ext cx="2823882" cy="307777"/>
          </a:xfrm>
          <a:prstGeom prst="rect">
            <a:avLst/>
          </a:prstGeom>
          <a:noFill/>
        </p:spPr>
        <p:txBody>
          <a:bodyPr wrap="square" rtlCol="0">
            <a:spAutoFit/>
          </a:bodyPr>
          <a:lstStyle/>
          <a:p>
            <a:r>
              <a:rPr lang="en-US" sz="1400" dirty="0"/>
              <a:t>Source: CleanFreak.com</a:t>
            </a:r>
          </a:p>
        </p:txBody>
      </p:sp>
    </p:spTree>
    <p:extLst>
      <p:ext uri="{BB962C8B-B14F-4D97-AF65-F5344CB8AC3E}">
        <p14:creationId xmlns:p14="http://schemas.microsoft.com/office/powerpoint/2010/main" val="2087133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566" y="365307"/>
            <a:ext cx="10984096" cy="743057"/>
          </a:xfrm>
        </p:spPr>
        <p:txBody>
          <a:bodyPr>
            <a:normAutofit/>
          </a:bodyPr>
          <a:lstStyle/>
          <a:p>
            <a:pPr algn="ctr"/>
            <a:r>
              <a:rPr lang="en-US" sz="3600" dirty="0">
                <a:solidFill>
                  <a:srgbClr val="0070C0"/>
                </a:solidFill>
              </a:rPr>
              <a:t>Standard Work Examples</a:t>
            </a:r>
          </a:p>
        </p:txBody>
      </p:sp>
      <p:sp>
        <p:nvSpPr>
          <p:cNvPr id="4" name="TextBox 7"/>
          <p:cNvSpPr txBox="1"/>
          <p:nvPr/>
        </p:nvSpPr>
        <p:spPr>
          <a:xfrm>
            <a:off x="9171096" y="6513992"/>
            <a:ext cx="2864498"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200" dirty="0"/>
              <a:t>© 2016 </a:t>
            </a:r>
            <a:r>
              <a:rPr lang="en-US" sz="1200"/>
              <a:t>ImprovementHabit</a:t>
            </a:r>
            <a:r>
              <a:rPr lang="en-US" sz="1200" dirty="0"/>
              <a:t>.</a:t>
            </a:r>
            <a:r>
              <a:rPr lang="en-US" sz="1200"/>
              <a:t>org</a:t>
            </a:r>
            <a:endParaRPr lang="en-US" sz="1200" dirty="0"/>
          </a:p>
        </p:txBody>
      </p:sp>
      <p:cxnSp>
        <p:nvCxnSpPr>
          <p:cNvPr id="11" name="Straight Connector 10"/>
          <p:cNvCxnSpPr/>
          <p:nvPr/>
        </p:nvCxnSpPr>
        <p:spPr>
          <a:xfrm>
            <a:off x="618565" y="1255848"/>
            <a:ext cx="10984096"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3074" name="Picture 2" descr="Image result for standar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8330" y="1520612"/>
            <a:ext cx="8504331" cy="4590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582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566" y="365307"/>
            <a:ext cx="10984096" cy="743057"/>
          </a:xfrm>
        </p:spPr>
        <p:txBody>
          <a:bodyPr>
            <a:normAutofit/>
          </a:bodyPr>
          <a:lstStyle/>
          <a:p>
            <a:pPr algn="ctr"/>
            <a:r>
              <a:rPr lang="en-US" sz="3600" dirty="0">
                <a:solidFill>
                  <a:srgbClr val="0070C0"/>
                </a:solidFill>
              </a:rPr>
              <a:t>Standard Work Examples</a:t>
            </a:r>
          </a:p>
        </p:txBody>
      </p:sp>
      <p:sp>
        <p:nvSpPr>
          <p:cNvPr id="4" name="TextBox 7"/>
          <p:cNvSpPr txBox="1"/>
          <p:nvPr/>
        </p:nvSpPr>
        <p:spPr>
          <a:xfrm>
            <a:off x="9171096" y="6513992"/>
            <a:ext cx="2864498"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200" dirty="0"/>
              <a:t>© 2016 </a:t>
            </a:r>
            <a:r>
              <a:rPr lang="en-US" sz="1200"/>
              <a:t>ImprovementHabit</a:t>
            </a:r>
            <a:r>
              <a:rPr lang="en-US" sz="1200" dirty="0"/>
              <a:t>.</a:t>
            </a:r>
            <a:r>
              <a:rPr lang="en-US" sz="1200"/>
              <a:t>org</a:t>
            </a:r>
            <a:endParaRPr lang="en-US" sz="1200" dirty="0"/>
          </a:p>
        </p:txBody>
      </p:sp>
      <p:cxnSp>
        <p:nvCxnSpPr>
          <p:cNvPr id="11" name="Straight Connector 10"/>
          <p:cNvCxnSpPr/>
          <p:nvPr/>
        </p:nvCxnSpPr>
        <p:spPr>
          <a:xfrm>
            <a:off x="618565" y="1255848"/>
            <a:ext cx="10984096"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6146" name="Picture 2" descr="Image result for how to tie a ti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267" y="1390318"/>
            <a:ext cx="6202403" cy="465180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18565" y="6483213"/>
            <a:ext cx="4733364" cy="307777"/>
          </a:xfrm>
          <a:prstGeom prst="rect">
            <a:avLst/>
          </a:prstGeom>
          <a:noFill/>
        </p:spPr>
        <p:txBody>
          <a:bodyPr wrap="square" rtlCol="0">
            <a:spAutoFit/>
          </a:bodyPr>
          <a:lstStyle/>
          <a:p>
            <a:r>
              <a:rPr lang="en-US" sz="1400" dirty="0"/>
              <a:t>Source: TheKnot.com</a:t>
            </a:r>
          </a:p>
        </p:txBody>
      </p:sp>
    </p:spTree>
    <p:extLst>
      <p:ext uri="{BB962C8B-B14F-4D97-AF65-F5344CB8AC3E}">
        <p14:creationId xmlns:p14="http://schemas.microsoft.com/office/powerpoint/2010/main" val="3979314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p:nvPr/>
        </p:nvSpPr>
        <p:spPr>
          <a:xfrm>
            <a:off x="9171096" y="6513992"/>
            <a:ext cx="2864498"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200" dirty="0"/>
              <a:t>© 2016 </a:t>
            </a:r>
            <a:r>
              <a:rPr lang="en-US" sz="1200"/>
              <a:t>ImprovementHabit</a:t>
            </a:r>
            <a:r>
              <a:rPr lang="en-US" sz="1200" dirty="0"/>
              <a:t>.</a:t>
            </a:r>
            <a:r>
              <a:rPr lang="en-US" sz="1200"/>
              <a:t>org</a:t>
            </a:r>
            <a:endParaRPr lang="en-US" sz="1200" dirty="0"/>
          </a:p>
        </p:txBody>
      </p:sp>
      <p:sp>
        <p:nvSpPr>
          <p:cNvPr id="3" name="TextBox 2"/>
          <p:cNvSpPr txBox="1"/>
          <p:nvPr/>
        </p:nvSpPr>
        <p:spPr>
          <a:xfrm>
            <a:off x="618565" y="6483214"/>
            <a:ext cx="7906774" cy="307777"/>
          </a:xfrm>
          <a:prstGeom prst="rect">
            <a:avLst/>
          </a:prstGeom>
          <a:noFill/>
        </p:spPr>
        <p:txBody>
          <a:bodyPr wrap="square" rtlCol="0">
            <a:spAutoFit/>
          </a:bodyPr>
          <a:lstStyle/>
          <a:p>
            <a:r>
              <a:rPr lang="en-US" sz="1400" dirty="0"/>
              <a:t>Source: </a:t>
            </a:r>
            <a:r>
              <a:rPr lang="en-US" sz="1400" dirty="0">
                <a:hlinkClick r:id="rId3"/>
              </a:rPr>
              <a:t>Lean New Hampshire </a:t>
            </a:r>
            <a:endParaRPr lang="en-US" sz="1400" dirty="0"/>
          </a:p>
        </p:txBody>
      </p:sp>
      <p:grpSp>
        <p:nvGrpSpPr>
          <p:cNvPr id="10" name="Group 9"/>
          <p:cNvGrpSpPr/>
          <p:nvPr/>
        </p:nvGrpSpPr>
        <p:grpSpPr>
          <a:xfrm>
            <a:off x="2380196" y="1403333"/>
            <a:ext cx="7825494" cy="4608980"/>
            <a:chOff x="2318968" y="1403333"/>
            <a:chExt cx="7825494" cy="4608980"/>
          </a:xfrm>
        </p:grpSpPr>
        <p:pic>
          <p:nvPicPr>
            <p:cNvPr id="5" name="Picture 26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8968" y="1403333"/>
              <a:ext cx="7825494" cy="460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6793230" y="2865120"/>
              <a:ext cx="503682" cy="200055"/>
            </a:xfrm>
            <a:prstGeom prst="rect">
              <a:avLst/>
            </a:prstGeom>
            <a:solidFill>
              <a:schemeClr val="tx1">
                <a:lumMod val="10000"/>
                <a:lumOff val="90000"/>
              </a:schemeClr>
            </a:solidFill>
            <a:ln>
              <a:solidFill>
                <a:schemeClr val="accent3">
                  <a:lumMod val="60000"/>
                  <a:lumOff val="40000"/>
                </a:schemeClr>
              </a:solidFill>
            </a:ln>
          </p:spPr>
          <p:txBody>
            <a:bodyPr wrap="square" rtlCol="0">
              <a:spAutoFit/>
            </a:bodyPr>
            <a:lstStyle/>
            <a:p>
              <a:endParaRPr lang="en-US" sz="700" b="1" dirty="0">
                <a:solidFill>
                  <a:srgbClr val="0E1B9A"/>
                </a:solidFill>
                <a:latin typeface="Gill Sans MT" panose="020B0502020104020203" pitchFamily="34" charset="0"/>
              </a:endParaRPr>
            </a:p>
          </p:txBody>
        </p:sp>
        <p:sp>
          <p:nvSpPr>
            <p:cNvPr id="8" name="TextBox 7"/>
            <p:cNvSpPr txBox="1"/>
            <p:nvPr/>
          </p:nvSpPr>
          <p:spPr>
            <a:xfrm>
              <a:off x="6736080" y="2830532"/>
              <a:ext cx="670560" cy="261610"/>
            </a:xfrm>
            <a:prstGeom prst="rect">
              <a:avLst/>
            </a:prstGeom>
            <a:noFill/>
            <a:ln>
              <a:noFill/>
            </a:ln>
          </p:spPr>
          <p:txBody>
            <a:bodyPr wrap="square" rtlCol="0">
              <a:spAutoFit/>
            </a:bodyPr>
            <a:lstStyle/>
            <a:p>
              <a:r>
                <a:rPr lang="en-US" sz="1100" b="1" dirty="0">
                  <a:solidFill>
                    <a:srgbClr val="0E1B9A"/>
                  </a:solidFill>
                  <a:latin typeface="Gill Sans MT" panose="020B0502020104020203" pitchFamily="34" charset="0"/>
                </a:rPr>
                <a:t>People</a:t>
              </a:r>
            </a:p>
          </p:txBody>
        </p:sp>
      </p:grpSp>
      <p:cxnSp>
        <p:nvCxnSpPr>
          <p:cNvPr id="11" name="Straight Connector 10"/>
          <p:cNvCxnSpPr/>
          <p:nvPr/>
        </p:nvCxnSpPr>
        <p:spPr>
          <a:xfrm>
            <a:off x="618565" y="1255848"/>
            <a:ext cx="1098409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p:nvPr>
        </p:nvSpPr>
        <p:spPr>
          <a:xfrm>
            <a:off x="860425" y="365125"/>
            <a:ext cx="10742613" cy="742950"/>
          </a:xfrm>
        </p:spPr>
        <p:txBody>
          <a:bodyPr>
            <a:normAutofit/>
          </a:bodyPr>
          <a:lstStyle/>
          <a:p>
            <a:pPr algn="ctr"/>
            <a:r>
              <a:rPr lang="en-US" sz="3600" dirty="0">
                <a:solidFill>
                  <a:srgbClr val="0070C0"/>
                </a:solidFill>
              </a:rPr>
              <a:t>Standard Work Examples</a:t>
            </a:r>
          </a:p>
        </p:txBody>
      </p:sp>
    </p:spTree>
    <p:extLst>
      <p:ext uri="{BB962C8B-B14F-4D97-AF65-F5344CB8AC3E}">
        <p14:creationId xmlns:p14="http://schemas.microsoft.com/office/powerpoint/2010/main" val="4004303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566" y="365307"/>
            <a:ext cx="10984096" cy="743057"/>
          </a:xfrm>
        </p:spPr>
        <p:txBody>
          <a:bodyPr>
            <a:normAutofit/>
          </a:bodyPr>
          <a:lstStyle/>
          <a:p>
            <a:pPr algn="ctr"/>
            <a:r>
              <a:rPr lang="en-US" sz="3600" dirty="0">
                <a:solidFill>
                  <a:srgbClr val="0070C0"/>
                </a:solidFill>
              </a:rPr>
              <a:t>How Can You Use Standard Work?</a:t>
            </a:r>
          </a:p>
        </p:txBody>
      </p:sp>
      <p:sp>
        <p:nvSpPr>
          <p:cNvPr id="4" name="TextBox 7"/>
          <p:cNvSpPr txBox="1"/>
          <p:nvPr/>
        </p:nvSpPr>
        <p:spPr>
          <a:xfrm>
            <a:off x="9171096" y="6513992"/>
            <a:ext cx="2864498"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200" dirty="0"/>
              <a:t>© 2016 </a:t>
            </a:r>
            <a:r>
              <a:rPr lang="en-US" sz="1200"/>
              <a:t>ImprovementHabit</a:t>
            </a:r>
            <a:r>
              <a:rPr lang="en-US" sz="1200" dirty="0"/>
              <a:t>.</a:t>
            </a:r>
            <a:r>
              <a:rPr lang="en-US" sz="1200"/>
              <a:t>org</a:t>
            </a:r>
            <a:endParaRPr lang="en-US" sz="1200" dirty="0"/>
          </a:p>
        </p:txBody>
      </p:sp>
      <p:cxnSp>
        <p:nvCxnSpPr>
          <p:cNvPr id="11" name="Straight Connector 10"/>
          <p:cNvCxnSpPr/>
          <p:nvPr/>
        </p:nvCxnSpPr>
        <p:spPr>
          <a:xfrm>
            <a:off x="618565" y="1255848"/>
            <a:ext cx="10984096"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2050" name="Picture 2" descr="Image result for standardizatio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515" y="1497896"/>
            <a:ext cx="6802837" cy="450845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725542" y="749175"/>
            <a:ext cx="3570285" cy="4508927"/>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28700" b="1" cap="all" dirty="0">
                <a:ln w="0"/>
                <a:solidFill>
                  <a:srgbClr val="0070C0"/>
                </a:solidFill>
                <a:effectLst>
                  <a:reflection blurRad="12700" stA="50000" endPos="50000" dist="5000" dir="5400000" sy="-100000" rotWithShape="0"/>
                </a:effectLst>
              </a:rPr>
              <a:t>?</a:t>
            </a:r>
          </a:p>
        </p:txBody>
      </p:sp>
    </p:spTree>
    <p:extLst>
      <p:ext uri="{BB962C8B-B14F-4D97-AF65-F5344CB8AC3E}">
        <p14:creationId xmlns:p14="http://schemas.microsoft.com/office/powerpoint/2010/main" val="368747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a:t>Standard Work</a:t>
            </a:r>
          </a:p>
        </p:txBody>
      </p:sp>
      <p:sp>
        <p:nvSpPr>
          <p:cNvPr id="3" name="Subtitle 2"/>
          <p:cNvSpPr>
            <a:spLocks noGrp="1"/>
          </p:cNvSpPr>
          <p:nvPr>
            <p:ph type="subTitle" idx="1"/>
          </p:nvPr>
        </p:nvSpPr>
        <p:spPr/>
        <p:txBody>
          <a:bodyPr/>
          <a:lstStyle/>
          <a:p>
            <a:r>
              <a:rPr lang="en-US" dirty="0"/>
              <a:t>Draw a Pig Exercise</a:t>
            </a:r>
          </a:p>
        </p:txBody>
      </p:sp>
      <p:sp>
        <p:nvSpPr>
          <p:cNvPr id="4" name="TextBox 7"/>
          <p:cNvSpPr txBox="1"/>
          <p:nvPr/>
        </p:nvSpPr>
        <p:spPr>
          <a:xfrm>
            <a:off x="9171096" y="6513992"/>
            <a:ext cx="2864498"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200" dirty="0"/>
              <a:t>© 2016 </a:t>
            </a:r>
            <a:r>
              <a:rPr lang="en-US" sz="1200"/>
              <a:t>ImprovementHabit</a:t>
            </a:r>
            <a:r>
              <a:rPr lang="en-US" sz="1200" dirty="0"/>
              <a:t>.</a:t>
            </a:r>
            <a:r>
              <a:rPr lang="en-US" sz="1200"/>
              <a:t>org</a:t>
            </a:r>
            <a:endParaRPr lang="en-US" sz="1200" dirty="0"/>
          </a:p>
        </p:txBody>
      </p:sp>
      <p:sp>
        <p:nvSpPr>
          <p:cNvPr id="5" name="TextBox 4"/>
          <p:cNvSpPr txBox="1"/>
          <p:nvPr/>
        </p:nvSpPr>
        <p:spPr>
          <a:xfrm>
            <a:off x="576943" y="874512"/>
            <a:ext cx="11059885" cy="3739485"/>
          </a:xfrm>
          <a:prstGeom prst="rect">
            <a:avLst/>
          </a:prstGeom>
          <a:noFill/>
        </p:spPr>
        <p:txBody>
          <a:bodyPr wrap="square" rtlCol="0">
            <a:spAutoFit/>
          </a:bodyPr>
          <a:lstStyle/>
          <a:p>
            <a:pPr algn="ctr">
              <a:spcAft>
                <a:spcPts val="600"/>
              </a:spcAft>
            </a:pPr>
            <a:endParaRPr lang="en-US" sz="2400" dirty="0"/>
          </a:p>
          <a:p>
            <a:pPr algn="ctr">
              <a:lnSpc>
                <a:spcPct val="150000"/>
              </a:lnSpc>
            </a:pPr>
            <a:r>
              <a:rPr lang="en-US" sz="2000" dirty="0"/>
              <a:t>Acedemia.edu</a:t>
            </a:r>
          </a:p>
          <a:p>
            <a:pPr algn="ctr">
              <a:lnSpc>
                <a:spcPct val="150000"/>
              </a:lnSpc>
            </a:pPr>
            <a:r>
              <a:rPr lang="en-US" sz="2000" dirty="0"/>
              <a:t>BMGI</a:t>
            </a:r>
          </a:p>
          <a:p>
            <a:pPr algn="ctr">
              <a:lnSpc>
                <a:spcPct val="150000"/>
              </a:lnSpc>
            </a:pPr>
            <a:r>
              <a:rPr lang="en-US" sz="2000" dirty="0"/>
              <a:t>Feng, P. P., &amp; Ballard, G</a:t>
            </a:r>
          </a:p>
          <a:p>
            <a:pPr algn="ctr">
              <a:lnSpc>
                <a:spcPct val="150000"/>
              </a:lnSpc>
            </a:pPr>
            <a:r>
              <a:rPr lang="en-US" sz="2000" dirty="0"/>
              <a:t>Liker, J. K. &amp; Meier D.</a:t>
            </a:r>
          </a:p>
          <a:p>
            <a:pPr algn="ctr">
              <a:lnSpc>
                <a:spcPct val="150000"/>
              </a:lnSpc>
            </a:pPr>
            <a:r>
              <a:rPr lang="en-US" sz="2000" dirty="0"/>
              <a:t>Lean New Hampshire </a:t>
            </a:r>
          </a:p>
          <a:p>
            <a:pPr algn="ctr">
              <a:lnSpc>
                <a:spcPct val="150000"/>
              </a:lnSpc>
            </a:pPr>
            <a:r>
              <a:rPr lang="en-US" sz="2000" dirty="0"/>
              <a:t>Minnesota Department of Continuous Improvement</a:t>
            </a:r>
          </a:p>
          <a:p>
            <a:pPr algn="ctr">
              <a:spcAft>
                <a:spcPts val="600"/>
              </a:spcAft>
            </a:pPr>
            <a:endParaRPr lang="en-US" sz="2400" dirty="0"/>
          </a:p>
        </p:txBody>
      </p:sp>
      <p:sp>
        <p:nvSpPr>
          <p:cNvPr id="9" name="Title 1"/>
          <p:cNvSpPr txBox="1">
            <a:spLocks/>
          </p:cNvSpPr>
          <p:nvPr/>
        </p:nvSpPr>
        <p:spPr>
          <a:xfrm>
            <a:off x="618566" y="365307"/>
            <a:ext cx="10984096" cy="743057"/>
          </a:xfrm>
          <a:prstGeom prst="rect">
            <a:avLst/>
          </a:prstGeom>
        </p:spPr>
        <p:txBody>
          <a:bodyPr vert="horz" lIns="91440" tIns="45720" rIns="91440" bIns="45720" rtlCol="0" anchor="b">
            <a:normAutofit/>
          </a:bodyPr>
          <a:lstStyle>
            <a:lvl1pPr algn="l" defTabSz="914400" rtl="0" eaLnBrk="1" latinLnBrk="0" hangingPunct="1">
              <a:lnSpc>
                <a:spcPct val="76000"/>
              </a:lnSpc>
              <a:spcBef>
                <a:spcPct val="0"/>
              </a:spcBef>
              <a:buNone/>
              <a:defRPr sz="8000" b="1" kern="1200" cap="none" baseline="0">
                <a:solidFill>
                  <a:schemeClr val="tx1"/>
                </a:solidFill>
                <a:latin typeface="+mj-lt"/>
                <a:ea typeface="+mj-ea"/>
                <a:cs typeface="+mj-cs"/>
              </a:defRPr>
            </a:lvl1pPr>
          </a:lstStyle>
          <a:p>
            <a:pPr algn="ctr"/>
            <a:r>
              <a:rPr lang="en-US" sz="3600" dirty="0">
                <a:solidFill>
                  <a:srgbClr val="0070C0"/>
                </a:solidFill>
              </a:rPr>
              <a:t>Main Sources</a:t>
            </a:r>
          </a:p>
        </p:txBody>
      </p:sp>
      <p:cxnSp>
        <p:nvCxnSpPr>
          <p:cNvPr id="11" name="Straight Connector 10"/>
          <p:cNvCxnSpPr/>
          <p:nvPr/>
        </p:nvCxnSpPr>
        <p:spPr>
          <a:xfrm>
            <a:off x="618565" y="1255848"/>
            <a:ext cx="10984096"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4229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4.3|22.9|16.7"/>
</p:tagLst>
</file>

<file path=ppt/tags/tag2.xml><?xml version="1.0" encoding="utf-8"?>
<p:tagLst xmlns:a="http://schemas.openxmlformats.org/drawingml/2006/main" xmlns:r="http://schemas.openxmlformats.org/officeDocument/2006/relationships" xmlns:p="http://schemas.openxmlformats.org/presentationml/2006/main">
  <p:tag name="TIMING" val="|13.9|12.3|3.9|3.2|1.6|2.8"/>
</p:tagLst>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15_4109default" id="{E728D685-11FC-4812-BA85-57AC6F9C9F40}" vid="{BC4E008B-95FF-4815-904E-143A8EDFC1D4}"/>
    </a:ext>
  </a:extLst>
</a:theme>
</file>

<file path=ppt/theme/theme2.xml><?xml version="1.0" encoding="utf-8"?>
<a:theme xmlns:a="http://schemas.openxmlformats.org/drawingml/2006/main" name="Office Theme">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7087C0F-7449-45C4-B248-63D02665BF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diamond grid presentation (widescreen)</Template>
  <TotalTime>0</TotalTime>
  <Words>1731</Words>
  <Application>Microsoft Office PowerPoint</Application>
  <PresentationFormat>Widescreen</PresentationFormat>
  <Paragraphs>113</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Diamond Grid 16x9</vt:lpstr>
      <vt:lpstr>Standard Work</vt:lpstr>
      <vt:lpstr>What is Standard Work?</vt:lpstr>
      <vt:lpstr>Activity 1: Draw a Pig</vt:lpstr>
      <vt:lpstr>Activity 2: Draw a Pig with Instructions</vt:lpstr>
      <vt:lpstr>Does Your Pig Look Like This? </vt:lpstr>
      <vt:lpstr>Activity 3: Draw Again with a Standardization Aid</vt:lpstr>
      <vt:lpstr>Definition from Lean Experts</vt:lpstr>
      <vt:lpstr>Standard Work Examples</vt:lpstr>
      <vt:lpstr>Standard Work Examples</vt:lpstr>
      <vt:lpstr>Standard Work Examples</vt:lpstr>
      <vt:lpstr>Standard Work Examples</vt:lpstr>
      <vt:lpstr>How Can You Use Standard Work?</vt:lpstr>
      <vt:lpstr>Standard 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Standardization of Work</dc:title>
  <dc:creator/>
  <cp:lastModifiedBy>Michael Shull</cp:lastModifiedBy>
  <cp:revision>2</cp:revision>
  <dcterms:created xsi:type="dcterms:W3CDTF">2016-10-01T17:54:31Z</dcterms:created>
  <dcterms:modified xsi:type="dcterms:W3CDTF">2025-11-01T21:57:40Z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TC030310159991</vt:lpwstr>
  </property>
</Properties>
</file>